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2" r:id="rId1"/>
  </p:sldMasterIdLst>
  <p:notesMasterIdLst>
    <p:notesMasterId r:id="rId25"/>
  </p:notesMasterIdLst>
  <p:sldIdLst>
    <p:sldId id="2150" r:id="rId2"/>
    <p:sldId id="2154" r:id="rId3"/>
    <p:sldId id="2014" r:id="rId4"/>
    <p:sldId id="1087" r:id="rId5"/>
    <p:sldId id="1996" r:id="rId6"/>
    <p:sldId id="1300" r:id="rId7"/>
    <p:sldId id="1324" r:id="rId8"/>
    <p:sldId id="2018" r:id="rId9"/>
    <p:sldId id="2015" r:id="rId10"/>
    <p:sldId id="1334" r:id="rId11"/>
    <p:sldId id="1450" r:id="rId12"/>
    <p:sldId id="1563" r:id="rId13"/>
    <p:sldId id="1564" r:id="rId14"/>
    <p:sldId id="1325" r:id="rId15"/>
    <p:sldId id="1326" r:id="rId16"/>
    <p:sldId id="1327" r:id="rId17"/>
    <p:sldId id="588" r:id="rId18"/>
    <p:sldId id="888" r:id="rId19"/>
    <p:sldId id="1968" r:id="rId20"/>
    <p:sldId id="1969" r:id="rId21"/>
    <p:sldId id="1557" r:id="rId22"/>
    <p:sldId id="697" r:id="rId23"/>
    <p:sldId id="2153" r:id="rId24"/>
  </p:sldIdLst>
  <p:sldSz cx="10655300" cy="756285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e Granath" initials="JG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01" autoAdjust="0"/>
    <p:restoredTop sz="86404" autoAdjust="0"/>
  </p:normalViewPr>
  <p:slideViewPr>
    <p:cSldViewPr snapToGrid="0" snapToObjects="1">
      <p:cViewPr varScale="1">
        <p:scale>
          <a:sx n="64" d="100"/>
          <a:sy n="64" d="100"/>
        </p:scale>
        <p:origin x="888" y="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03ADAB-AEC4-4702-8D6E-9EC655768AD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8BE82A-E7E3-4F6E-B72F-B861359A1122}">
      <dgm:prSet custT="1"/>
      <dgm:spPr/>
      <dgm:t>
        <a:bodyPr/>
        <a:lstStyle/>
        <a:p>
          <a:r>
            <a:rPr lang="cs-CZ" sz="1800" u="sng"/>
            <a:t>Švédská společnost Zinzino AB </a:t>
          </a:r>
          <a:br>
            <a:rPr lang="cs-CZ" sz="1800"/>
          </a:br>
          <a:r>
            <a:rPr lang="cs-CZ" sz="1800" b="1"/>
            <a:t>Na trhu od roku 2005</a:t>
          </a:r>
          <a:endParaRPr lang="en-US" sz="1800"/>
        </a:p>
      </dgm:t>
    </dgm:pt>
    <dgm:pt modelId="{2C50C881-E9DA-41A6-AB29-E8218C1F681D}" type="parTrans" cxnId="{6CCFE745-AC5D-4081-B4F2-A426CD2DC36E}">
      <dgm:prSet/>
      <dgm:spPr/>
      <dgm:t>
        <a:bodyPr/>
        <a:lstStyle/>
        <a:p>
          <a:endParaRPr lang="en-US" sz="1800"/>
        </a:p>
      </dgm:t>
    </dgm:pt>
    <dgm:pt modelId="{C20E3132-60C4-4991-AAC4-AF10B85FE877}" type="sibTrans" cxnId="{6CCFE745-AC5D-4081-B4F2-A426CD2DC36E}">
      <dgm:prSet/>
      <dgm:spPr/>
      <dgm:t>
        <a:bodyPr/>
        <a:lstStyle/>
        <a:p>
          <a:endParaRPr lang="en-US" sz="1800"/>
        </a:p>
      </dgm:t>
    </dgm:pt>
    <dgm:pt modelId="{1131AFDE-CCE6-4AE7-AF77-5FD62C6E8D96}">
      <dgm:prSet custT="1"/>
      <dgm:spPr/>
      <dgm:t>
        <a:bodyPr/>
        <a:lstStyle/>
        <a:p>
          <a:r>
            <a:rPr lang="cs-CZ" sz="1800" b="1" dirty="0"/>
            <a:t>Největší na databáze Balance testů na světě 800 000+</a:t>
          </a:r>
          <a:endParaRPr lang="en-US" sz="1800" dirty="0"/>
        </a:p>
      </dgm:t>
    </dgm:pt>
    <dgm:pt modelId="{27256C03-F8FA-41D7-9AF9-5302C961D77A}" type="parTrans" cxnId="{D40C3C18-2EBD-4017-9F08-DEE2CFEE2D75}">
      <dgm:prSet/>
      <dgm:spPr/>
      <dgm:t>
        <a:bodyPr/>
        <a:lstStyle/>
        <a:p>
          <a:endParaRPr lang="en-US" sz="1800"/>
        </a:p>
      </dgm:t>
    </dgm:pt>
    <dgm:pt modelId="{2715023F-B93B-4C40-93A0-00E53D2D7DF3}" type="sibTrans" cxnId="{D40C3C18-2EBD-4017-9F08-DEE2CFEE2D75}">
      <dgm:prSet/>
      <dgm:spPr/>
      <dgm:t>
        <a:bodyPr/>
        <a:lstStyle/>
        <a:p>
          <a:endParaRPr lang="en-US" sz="1800"/>
        </a:p>
      </dgm:t>
    </dgm:pt>
    <dgm:pt modelId="{8026D2F4-0E3C-4313-BDB9-2B78B1B55B78}">
      <dgm:prSet custT="1"/>
      <dgm:spPr/>
      <dgm:t>
        <a:bodyPr/>
        <a:lstStyle/>
        <a:p>
          <a:r>
            <a:rPr lang="cs-CZ" sz="1800" b="1"/>
            <a:t>Odborné semináře akreditované ČLK</a:t>
          </a:r>
          <a:endParaRPr lang="en-US" sz="1800"/>
        </a:p>
      </dgm:t>
    </dgm:pt>
    <dgm:pt modelId="{4282FBC1-241A-4748-A78A-954256DE22D3}" type="parTrans" cxnId="{39433176-0661-410D-A4D7-80B0E9247E11}">
      <dgm:prSet/>
      <dgm:spPr/>
      <dgm:t>
        <a:bodyPr/>
        <a:lstStyle/>
        <a:p>
          <a:endParaRPr lang="en-US" sz="1800"/>
        </a:p>
      </dgm:t>
    </dgm:pt>
    <dgm:pt modelId="{0835B852-5327-45F3-8821-9BAB79CF8EC1}" type="sibTrans" cxnId="{39433176-0661-410D-A4D7-80B0E9247E11}">
      <dgm:prSet/>
      <dgm:spPr/>
      <dgm:t>
        <a:bodyPr/>
        <a:lstStyle/>
        <a:p>
          <a:endParaRPr lang="en-US" sz="1800"/>
        </a:p>
      </dgm:t>
    </dgm:pt>
    <dgm:pt modelId="{7B034DFD-F141-4B3E-9513-936014A7405B}">
      <dgm:prSet custT="1"/>
      <dgm:spPr/>
      <dgm:t>
        <a:bodyPr/>
        <a:lstStyle/>
        <a:p>
          <a:r>
            <a:rPr lang="cs-CZ" sz="1800" b="1"/>
            <a:t>Zaměstnanecký benefit nemocnice IKEM</a:t>
          </a:r>
          <a:endParaRPr lang="en-US" sz="1800"/>
        </a:p>
      </dgm:t>
    </dgm:pt>
    <dgm:pt modelId="{AE44AEA2-BCBC-4F14-8DFB-CF78BA29D84C}" type="parTrans" cxnId="{B526C4BD-F902-4DA6-85AF-E0B54D7C0B15}">
      <dgm:prSet/>
      <dgm:spPr/>
      <dgm:t>
        <a:bodyPr/>
        <a:lstStyle/>
        <a:p>
          <a:endParaRPr lang="en-US" sz="1800"/>
        </a:p>
      </dgm:t>
    </dgm:pt>
    <dgm:pt modelId="{746DA722-8E80-4052-8D5C-870567E782F7}" type="sibTrans" cxnId="{B526C4BD-F902-4DA6-85AF-E0B54D7C0B15}">
      <dgm:prSet/>
      <dgm:spPr/>
      <dgm:t>
        <a:bodyPr/>
        <a:lstStyle/>
        <a:p>
          <a:endParaRPr lang="en-US" sz="1800"/>
        </a:p>
      </dgm:t>
    </dgm:pt>
    <dgm:pt modelId="{3E07C34A-2CCC-4A29-AF8D-E7043295960A}">
      <dgm:prSet custT="1"/>
      <dgm:spPr/>
      <dgm:t>
        <a:bodyPr/>
        <a:lstStyle/>
        <a:p>
          <a:r>
            <a:rPr lang="cs-CZ" sz="1800" b="1" dirty="0"/>
            <a:t>Otestováni jsou: </a:t>
          </a:r>
          <a:endParaRPr lang="en-US" sz="1800" dirty="0"/>
        </a:p>
      </dgm:t>
    </dgm:pt>
    <dgm:pt modelId="{B766812A-613F-49F5-A5B5-A5468BC0174C}" type="parTrans" cxnId="{6DA497BD-9DBE-4B26-A4D1-3B5A38D49AF1}">
      <dgm:prSet/>
      <dgm:spPr/>
      <dgm:t>
        <a:bodyPr/>
        <a:lstStyle/>
        <a:p>
          <a:endParaRPr lang="en-US" sz="1800"/>
        </a:p>
      </dgm:t>
    </dgm:pt>
    <dgm:pt modelId="{2A4726C8-4E63-4CCC-9C73-9238CE89D90F}" type="sibTrans" cxnId="{6DA497BD-9DBE-4B26-A4D1-3B5A38D49AF1}">
      <dgm:prSet/>
      <dgm:spPr/>
      <dgm:t>
        <a:bodyPr/>
        <a:lstStyle/>
        <a:p>
          <a:endParaRPr lang="en-US" sz="1800"/>
        </a:p>
      </dgm:t>
    </dgm:pt>
    <dgm:pt modelId="{31B2818C-B3C6-4ECE-87BE-39650A7EA0E2}">
      <dgm:prSet custT="1"/>
      <dgm:spPr/>
      <dgm:t>
        <a:bodyPr/>
        <a:lstStyle/>
        <a:p>
          <a:r>
            <a:rPr lang="cs-CZ" sz="1800" b="1" dirty="0"/>
            <a:t>Lídr fotbalu SK Slavia Praha</a:t>
          </a:r>
          <a:endParaRPr lang="en-US" sz="1800" dirty="0"/>
        </a:p>
      </dgm:t>
    </dgm:pt>
    <dgm:pt modelId="{3B16547A-48C0-4E73-A7B8-5A574895CD55}" type="parTrans" cxnId="{D5839787-C9B5-4E5A-9575-DE0456EB8406}">
      <dgm:prSet/>
      <dgm:spPr/>
      <dgm:t>
        <a:bodyPr/>
        <a:lstStyle/>
        <a:p>
          <a:endParaRPr lang="en-US" sz="1800"/>
        </a:p>
      </dgm:t>
    </dgm:pt>
    <dgm:pt modelId="{41120AD7-C4E6-4BD5-A505-8ECF5E1F71BA}" type="sibTrans" cxnId="{D5839787-C9B5-4E5A-9575-DE0456EB8406}">
      <dgm:prSet/>
      <dgm:spPr/>
      <dgm:t>
        <a:bodyPr/>
        <a:lstStyle/>
        <a:p>
          <a:endParaRPr lang="en-US" sz="1800"/>
        </a:p>
      </dgm:t>
    </dgm:pt>
    <dgm:pt modelId="{5D0B1B68-C287-43AE-844A-ACC850FBF42B}">
      <dgm:prSet custT="1"/>
      <dgm:spPr/>
      <dgm:t>
        <a:bodyPr/>
        <a:lstStyle/>
        <a:p>
          <a:r>
            <a:rPr lang="cs-CZ" sz="1800" b="1" dirty="0"/>
            <a:t>Lukáš Osladil (TOP kulturista)</a:t>
          </a:r>
          <a:br>
            <a:rPr lang="cs-CZ" sz="1800" b="1" dirty="0"/>
          </a:br>
          <a:r>
            <a:rPr lang="cs-CZ" sz="1800" b="1" dirty="0"/>
            <a:t>Robert </a:t>
          </a:r>
          <a:r>
            <a:rPr lang="cs-CZ" sz="1800" b="1" dirty="0" err="1"/>
            <a:t>Lewandowski</a:t>
          </a:r>
          <a:r>
            <a:rPr lang="cs-CZ" sz="1800" b="1" dirty="0"/>
            <a:t> (TOP fotbalista)</a:t>
          </a:r>
          <a:br>
            <a:rPr lang="cs-CZ" sz="1800" b="1" dirty="0"/>
          </a:br>
          <a:r>
            <a:rPr lang="cs-CZ" sz="1800" b="1" dirty="0"/>
            <a:t>Zaměstnanci pivovaru Bernard</a:t>
          </a:r>
          <a:br>
            <a:rPr lang="en-US" sz="1800" b="1" dirty="0"/>
          </a:br>
          <a:r>
            <a:rPr lang="cs-CZ" sz="1800" b="1" dirty="0"/>
            <a:t>a mnoho dalších</a:t>
          </a:r>
          <a:endParaRPr lang="en-US" sz="1800" dirty="0"/>
        </a:p>
      </dgm:t>
    </dgm:pt>
    <dgm:pt modelId="{270E5686-1774-484A-831A-769F3991AA50}" type="parTrans" cxnId="{246DF2F6-1EC6-498E-97D0-C75EB8BADEC8}">
      <dgm:prSet/>
      <dgm:spPr/>
      <dgm:t>
        <a:bodyPr/>
        <a:lstStyle/>
        <a:p>
          <a:endParaRPr lang="en-US" sz="1800"/>
        </a:p>
      </dgm:t>
    </dgm:pt>
    <dgm:pt modelId="{CDB66DF7-C375-4402-878D-AD9F068277BF}" type="sibTrans" cxnId="{246DF2F6-1EC6-498E-97D0-C75EB8BADEC8}">
      <dgm:prSet/>
      <dgm:spPr/>
      <dgm:t>
        <a:bodyPr/>
        <a:lstStyle/>
        <a:p>
          <a:endParaRPr lang="en-US" sz="1800"/>
        </a:p>
      </dgm:t>
    </dgm:pt>
    <dgm:pt modelId="{EA63A497-6064-4A50-86E5-281FD9410710}" type="pres">
      <dgm:prSet presAssocID="{7603ADAB-AEC4-4702-8D6E-9EC655768AD4}" presName="vert0" presStyleCnt="0">
        <dgm:presLayoutVars>
          <dgm:dir/>
          <dgm:animOne val="branch"/>
          <dgm:animLvl val="lvl"/>
        </dgm:presLayoutVars>
      </dgm:prSet>
      <dgm:spPr/>
    </dgm:pt>
    <dgm:pt modelId="{D86EAF89-190F-4BBB-A775-44ED2F888EC9}" type="pres">
      <dgm:prSet presAssocID="{348BE82A-E7E3-4F6E-B72F-B861359A1122}" presName="thickLine" presStyleLbl="alignNode1" presStyleIdx="0" presStyleCnt="7"/>
      <dgm:spPr/>
    </dgm:pt>
    <dgm:pt modelId="{B5CBE38C-B90B-4A86-8896-163125E66414}" type="pres">
      <dgm:prSet presAssocID="{348BE82A-E7E3-4F6E-B72F-B861359A1122}" presName="horz1" presStyleCnt="0"/>
      <dgm:spPr/>
    </dgm:pt>
    <dgm:pt modelId="{A8802287-BB26-47E6-960A-B9EFADAAEF01}" type="pres">
      <dgm:prSet presAssocID="{348BE82A-E7E3-4F6E-B72F-B861359A1122}" presName="tx1" presStyleLbl="revTx" presStyleIdx="0" presStyleCnt="7"/>
      <dgm:spPr/>
    </dgm:pt>
    <dgm:pt modelId="{671030D8-735E-4085-BDE0-EC36A49C7D58}" type="pres">
      <dgm:prSet presAssocID="{348BE82A-E7E3-4F6E-B72F-B861359A1122}" presName="vert1" presStyleCnt="0"/>
      <dgm:spPr/>
    </dgm:pt>
    <dgm:pt modelId="{FFDF42EE-49C9-44B1-94F9-BE1A1FB38108}" type="pres">
      <dgm:prSet presAssocID="{1131AFDE-CCE6-4AE7-AF77-5FD62C6E8D96}" presName="thickLine" presStyleLbl="alignNode1" presStyleIdx="1" presStyleCnt="7"/>
      <dgm:spPr/>
    </dgm:pt>
    <dgm:pt modelId="{5E353662-804F-4C40-A38F-8298BC9FE44C}" type="pres">
      <dgm:prSet presAssocID="{1131AFDE-CCE6-4AE7-AF77-5FD62C6E8D96}" presName="horz1" presStyleCnt="0"/>
      <dgm:spPr/>
    </dgm:pt>
    <dgm:pt modelId="{F1F05EA2-166A-4E26-ADFA-72EAE29DF29C}" type="pres">
      <dgm:prSet presAssocID="{1131AFDE-CCE6-4AE7-AF77-5FD62C6E8D96}" presName="tx1" presStyleLbl="revTx" presStyleIdx="1" presStyleCnt="7"/>
      <dgm:spPr/>
    </dgm:pt>
    <dgm:pt modelId="{DB4F19F9-7786-45EC-ACC0-FBB3B9E949B6}" type="pres">
      <dgm:prSet presAssocID="{1131AFDE-CCE6-4AE7-AF77-5FD62C6E8D96}" presName="vert1" presStyleCnt="0"/>
      <dgm:spPr/>
    </dgm:pt>
    <dgm:pt modelId="{DC03E196-25D4-40B8-A27C-D5AD8E520331}" type="pres">
      <dgm:prSet presAssocID="{8026D2F4-0E3C-4313-BDB9-2B78B1B55B78}" presName="thickLine" presStyleLbl="alignNode1" presStyleIdx="2" presStyleCnt="7"/>
      <dgm:spPr/>
    </dgm:pt>
    <dgm:pt modelId="{46FE9AAE-D176-483A-B1C5-1687A72CF5E7}" type="pres">
      <dgm:prSet presAssocID="{8026D2F4-0E3C-4313-BDB9-2B78B1B55B78}" presName="horz1" presStyleCnt="0"/>
      <dgm:spPr/>
    </dgm:pt>
    <dgm:pt modelId="{DB550EC0-CD7A-4F82-92A2-FF81ED2A2550}" type="pres">
      <dgm:prSet presAssocID="{8026D2F4-0E3C-4313-BDB9-2B78B1B55B78}" presName="tx1" presStyleLbl="revTx" presStyleIdx="2" presStyleCnt="7"/>
      <dgm:spPr/>
    </dgm:pt>
    <dgm:pt modelId="{013658F1-05C7-463E-81BD-3CA7DE842775}" type="pres">
      <dgm:prSet presAssocID="{8026D2F4-0E3C-4313-BDB9-2B78B1B55B78}" presName="vert1" presStyleCnt="0"/>
      <dgm:spPr/>
    </dgm:pt>
    <dgm:pt modelId="{30FE4E01-D697-46A6-AC83-30BF66A20547}" type="pres">
      <dgm:prSet presAssocID="{7B034DFD-F141-4B3E-9513-936014A7405B}" presName="thickLine" presStyleLbl="alignNode1" presStyleIdx="3" presStyleCnt="7"/>
      <dgm:spPr/>
    </dgm:pt>
    <dgm:pt modelId="{4D2338E3-C5E3-4B2B-94E6-F219EBA6F95F}" type="pres">
      <dgm:prSet presAssocID="{7B034DFD-F141-4B3E-9513-936014A7405B}" presName="horz1" presStyleCnt="0"/>
      <dgm:spPr/>
    </dgm:pt>
    <dgm:pt modelId="{C6DE2AB2-FEBA-41F3-96AC-48FC890DE568}" type="pres">
      <dgm:prSet presAssocID="{7B034DFD-F141-4B3E-9513-936014A7405B}" presName="tx1" presStyleLbl="revTx" presStyleIdx="3" presStyleCnt="7"/>
      <dgm:spPr/>
    </dgm:pt>
    <dgm:pt modelId="{F114D3CD-F31F-42AC-BE6A-63B88CF9180F}" type="pres">
      <dgm:prSet presAssocID="{7B034DFD-F141-4B3E-9513-936014A7405B}" presName="vert1" presStyleCnt="0"/>
      <dgm:spPr/>
    </dgm:pt>
    <dgm:pt modelId="{E39CFB8D-55F2-42AC-926E-E2A9B4D59DED}" type="pres">
      <dgm:prSet presAssocID="{3E07C34A-2CCC-4A29-AF8D-E7043295960A}" presName="thickLine" presStyleLbl="alignNode1" presStyleIdx="4" presStyleCnt="7"/>
      <dgm:spPr/>
    </dgm:pt>
    <dgm:pt modelId="{D1C80C6E-65FC-42B9-9F67-268A11A1C2EA}" type="pres">
      <dgm:prSet presAssocID="{3E07C34A-2CCC-4A29-AF8D-E7043295960A}" presName="horz1" presStyleCnt="0"/>
      <dgm:spPr/>
    </dgm:pt>
    <dgm:pt modelId="{625557B8-D821-48C7-B744-0ACF810B67CE}" type="pres">
      <dgm:prSet presAssocID="{3E07C34A-2CCC-4A29-AF8D-E7043295960A}" presName="tx1" presStyleLbl="revTx" presStyleIdx="4" presStyleCnt="7"/>
      <dgm:spPr/>
    </dgm:pt>
    <dgm:pt modelId="{D26C0602-B59D-4C3E-BF42-C72A9AF29239}" type="pres">
      <dgm:prSet presAssocID="{3E07C34A-2CCC-4A29-AF8D-E7043295960A}" presName="vert1" presStyleCnt="0"/>
      <dgm:spPr/>
    </dgm:pt>
    <dgm:pt modelId="{3F43B015-7D49-40B7-A149-286BFE5609ED}" type="pres">
      <dgm:prSet presAssocID="{31B2818C-B3C6-4ECE-87BE-39650A7EA0E2}" presName="thickLine" presStyleLbl="alignNode1" presStyleIdx="5" presStyleCnt="7"/>
      <dgm:spPr/>
    </dgm:pt>
    <dgm:pt modelId="{6260C7B2-0B58-4BD0-B118-AE9A509EC3B3}" type="pres">
      <dgm:prSet presAssocID="{31B2818C-B3C6-4ECE-87BE-39650A7EA0E2}" presName="horz1" presStyleCnt="0"/>
      <dgm:spPr/>
    </dgm:pt>
    <dgm:pt modelId="{318FAB0E-E397-4B83-9417-573AC46A5514}" type="pres">
      <dgm:prSet presAssocID="{31B2818C-B3C6-4ECE-87BE-39650A7EA0E2}" presName="tx1" presStyleLbl="revTx" presStyleIdx="5" presStyleCnt="7"/>
      <dgm:spPr/>
    </dgm:pt>
    <dgm:pt modelId="{E39C6A55-7E95-49DB-B3F2-BFFC464F6DCB}" type="pres">
      <dgm:prSet presAssocID="{31B2818C-B3C6-4ECE-87BE-39650A7EA0E2}" presName="vert1" presStyleCnt="0"/>
      <dgm:spPr/>
    </dgm:pt>
    <dgm:pt modelId="{02563CD8-6A7B-45BC-B822-731CB3478029}" type="pres">
      <dgm:prSet presAssocID="{5D0B1B68-C287-43AE-844A-ACC850FBF42B}" presName="thickLine" presStyleLbl="alignNode1" presStyleIdx="6" presStyleCnt="7"/>
      <dgm:spPr/>
    </dgm:pt>
    <dgm:pt modelId="{E61C11F0-87A3-4FFB-A3E8-463109A02AB2}" type="pres">
      <dgm:prSet presAssocID="{5D0B1B68-C287-43AE-844A-ACC850FBF42B}" presName="horz1" presStyleCnt="0"/>
      <dgm:spPr/>
    </dgm:pt>
    <dgm:pt modelId="{F4F7DB94-5A1F-45A9-B9E4-9E5D743E5407}" type="pres">
      <dgm:prSet presAssocID="{5D0B1B68-C287-43AE-844A-ACC850FBF42B}" presName="tx1" presStyleLbl="revTx" presStyleIdx="6" presStyleCnt="7"/>
      <dgm:spPr/>
    </dgm:pt>
    <dgm:pt modelId="{377C0C5D-6126-4658-8847-6077979757E4}" type="pres">
      <dgm:prSet presAssocID="{5D0B1B68-C287-43AE-844A-ACC850FBF42B}" presName="vert1" presStyleCnt="0"/>
      <dgm:spPr/>
    </dgm:pt>
  </dgm:ptLst>
  <dgm:cxnLst>
    <dgm:cxn modelId="{D3D3C90F-8678-46A1-A084-6BABF739F681}" type="presOf" srcId="{5D0B1B68-C287-43AE-844A-ACC850FBF42B}" destId="{F4F7DB94-5A1F-45A9-B9E4-9E5D743E5407}" srcOrd="0" destOrd="0" presId="urn:microsoft.com/office/officeart/2008/layout/LinedList"/>
    <dgm:cxn modelId="{D40C3C18-2EBD-4017-9F08-DEE2CFEE2D75}" srcId="{7603ADAB-AEC4-4702-8D6E-9EC655768AD4}" destId="{1131AFDE-CCE6-4AE7-AF77-5FD62C6E8D96}" srcOrd="1" destOrd="0" parTransId="{27256C03-F8FA-41D7-9AF9-5302C961D77A}" sibTransId="{2715023F-B93B-4C40-93A0-00E53D2D7DF3}"/>
    <dgm:cxn modelId="{0329DF27-7C9E-4486-9660-BD0E8D4A378E}" type="presOf" srcId="{8026D2F4-0E3C-4313-BDB9-2B78B1B55B78}" destId="{DB550EC0-CD7A-4F82-92A2-FF81ED2A2550}" srcOrd="0" destOrd="0" presId="urn:microsoft.com/office/officeart/2008/layout/LinedList"/>
    <dgm:cxn modelId="{205A535B-40F8-418A-9D84-59FA81909389}" type="presOf" srcId="{7603ADAB-AEC4-4702-8D6E-9EC655768AD4}" destId="{EA63A497-6064-4A50-86E5-281FD9410710}" srcOrd="0" destOrd="0" presId="urn:microsoft.com/office/officeart/2008/layout/LinedList"/>
    <dgm:cxn modelId="{6CCFE745-AC5D-4081-B4F2-A426CD2DC36E}" srcId="{7603ADAB-AEC4-4702-8D6E-9EC655768AD4}" destId="{348BE82A-E7E3-4F6E-B72F-B861359A1122}" srcOrd="0" destOrd="0" parTransId="{2C50C881-E9DA-41A6-AB29-E8218C1F681D}" sibTransId="{C20E3132-60C4-4991-AAC4-AF10B85FE877}"/>
    <dgm:cxn modelId="{3C3B7F49-8A7F-4716-B11C-247D552E3B14}" type="presOf" srcId="{31B2818C-B3C6-4ECE-87BE-39650A7EA0E2}" destId="{318FAB0E-E397-4B83-9417-573AC46A5514}" srcOrd="0" destOrd="0" presId="urn:microsoft.com/office/officeart/2008/layout/LinedList"/>
    <dgm:cxn modelId="{39433176-0661-410D-A4D7-80B0E9247E11}" srcId="{7603ADAB-AEC4-4702-8D6E-9EC655768AD4}" destId="{8026D2F4-0E3C-4313-BDB9-2B78B1B55B78}" srcOrd="2" destOrd="0" parTransId="{4282FBC1-241A-4748-A78A-954256DE22D3}" sibTransId="{0835B852-5327-45F3-8821-9BAB79CF8EC1}"/>
    <dgm:cxn modelId="{58F9A456-892E-49A8-81AC-58D201BFD989}" type="presOf" srcId="{348BE82A-E7E3-4F6E-B72F-B861359A1122}" destId="{A8802287-BB26-47E6-960A-B9EFADAAEF01}" srcOrd="0" destOrd="0" presId="urn:microsoft.com/office/officeart/2008/layout/LinedList"/>
    <dgm:cxn modelId="{A5510B84-FF14-4AC6-80A5-5EC7BD640B7B}" type="presOf" srcId="{1131AFDE-CCE6-4AE7-AF77-5FD62C6E8D96}" destId="{F1F05EA2-166A-4E26-ADFA-72EAE29DF29C}" srcOrd="0" destOrd="0" presId="urn:microsoft.com/office/officeart/2008/layout/LinedList"/>
    <dgm:cxn modelId="{9CA43184-54A7-4218-B209-59B7B78E77EB}" type="presOf" srcId="{7B034DFD-F141-4B3E-9513-936014A7405B}" destId="{C6DE2AB2-FEBA-41F3-96AC-48FC890DE568}" srcOrd="0" destOrd="0" presId="urn:microsoft.com/office/officeart/2008/layout/LinedList"/>
    <dgm:cxn modelId="{D5839787-C9B5-4E5A-9575-DE0456EB8406}" srcId="{7603ADAB-AEC4-4702-8D6E-9EC655768AD4}" destId="{31B2818C-B3C6-4ECE-87BE-39650A7EA0E2}" srcOrd="5" destOrd="0" parTransId="{3B16547A-48C0-4E73-A7B8-5A574895CD55}" sibTransId="{41120AD7-C4E6-4BD5-A505-8ECF5E1F71BA}"/>
    <dgm:cxn modelId="{56D81A9A-7A34-4830-9670-35BA941B4031}" type="presOf" srcId="{3E07C34A-2CCC-4A29-AF8D-E7043295960A}" destId="{625557B8-D821-48C7-B744-0ACF810B67CE}" srcOrd="0" destOrd="0" presId="urn:microsoft.com/office/officeart/2008/layout/LinedList"/>
    <dgm:cxn modelId="{6DA497BD-9DBE-4B26-A4D1-3B5A38D49AF1}" srcId="{7603ADAB-AEC4-4702-8D6E-9EC655768AD4}" destId="{3E07C34A-2CCC-4A29-AF8D-E7043295960A}" srcOrd="4" destOrd="0" parTransId="{B766812A-613F-49F5-A5B5-A5468BC0174C}" sibTransId="{2A4726C8-4E63-4CCC-9C73-9238CE89D90F}"/>
    <dgm:cxn modelId="{B526C4BD-F902-4DA6-85AF-E0B54D7C0B15}" srcId="{7603ADAB-AEC4-4702-8D6E-9EC655768AD4}" destId="{7B034DFD-F141-4B3E-9513-936014A7405B}" srcOrd="3" destOrd="0" parTransId="{AE44AEA2-BCBC-4F14-8DFB-CF78BA29D84C}" sibTransId="{746DA722-8E80-4052-8D5C-870567E782F7}"/>
    <dgm:cxn modelId="{246DF2F6-1EC6-498E-97D0-C75EB8BADEC8}" srcId="{7603ADAB-AEC4-4702-8D6E-9EC655768AD4}" destId="{5D0B1B68-C287-43AE-844A-ACC850FBF42B}" srcOrd="6" destOrd="0" parTransId="{270E5686-1774-484A-831A-769F3991AA50}" sibTransId="{CDB66DF7-C375-4402-878D-AD9F068277BF}"/>
    <dgm:cxn modelId="{C542261A-FDCD-4BC5-9D57-7785E5F0907C}" type="presParOf" srcId="{EA63A497-6064-4A50-86E5-281FD9410710}" destId="{D86EAF89-190F-4BBB-A775-44ED2F888EC9}" srcOrd="0" destOrd="0" presId="urn:microsoft.com/office/officeart/2008/layout/LinedList"/>
    <dgm:cxn modelId="{C737B58B-8AEC-49A6-A77A-D6CBB4101BF5}" type="presParOf" srcId="{EA63A497-6064-4A50-86E5-281FD9410710}" destId="{B5CBE38C-B90B-4A86-8896-163125E66414}" srcOrd="1" destOrd="0" presId="urn:microsoft.com/office/officeart/2008/layout/LinedList"/>
    <dgm:cxn modelId="{5DED6223-13A1-467F-80B9-3940D3C2A476}" type="presParOf" srcId="{B5CBE38C-B90B-4A86-8896-163125E66414}" destId="{A8802287-BB26-47E6-960A-B9EFADAAEF01}" srcOrd="0" destOrd="0" presId="urn:microsoft.com/office/officeart/2008/layout/LinedList"/>
    <dgm:cxn modelId="{C50484AB-17A0-4E77-AC99-006F407FB8BD}" type="presParOf" srcId="{B5CBE38C-B90B-4A86-8896-163125E66414}" destId="{671030D8-735E-4085-BDE0-EC36A49C7D58}" srcOrd="1" destOrd="0" presId="urn:microsoft.com/office/officeart/2008/layout/LinedList"/>
    <dgm:cxn modelId="{5289F887-5BAE-4511-A8CE-E68499789C37}" type="presParOf" srcId="{EA63A497-6064-4A50-86E5-281FD9410710}" destId="{FFDF42EE-49C9-44B1-94F9-BE1A1FB38108}" srcOrd="2" destOrd="0" presId="urn:microsoft.com/office/officeart/2008/layout/LinedList"/>
    <dgm:cxn modelId="{EDA0696A-9F73-446E-A7C7-C201D1AFD915}" type="presParOf" srcId="{EA63A497-6064-4A50-86E5-281FD9410710}" destId="{5E353662-804F-4C40-A38F-8298BC9FE44C}" srcOrd="3" destOrd="0" presId="urn:microsoft.com/office/officeart/2008/layout/LinedList"/>
    <dgm:cxn modelId="{31C4E67F-68B2-4A73-A90C-E573B77814F1}" type="presParOf" srcId="{5E353662-804F-4C40-A38F-8298BC9FE44C}" destId="{F1F05EA2-166A-4E26-ADFA-72EAE29DF29C}" srcOrd="0" destOrd="0" presId="urn:microsoft.com/office/officeart/2008/layout/LinedList"/>
    <dgm:cxn modelId="{46282C3F-9AB0-46EF-B096-E1AEFD84A40C}" type="presParOf" srcId="{5E353662-804F-4C40-A38F-8298BC9FE44C}" destId="{DB4F19F9-7786-45EC-ACC0-FBB3B9E949B6}" srcOrd="1" destOrd="0" presId="urn:microsoft.com/office/officeart/2008/layout/LinedList"/>
    <dgm:cxn modelId="{E0590E0D-726C-4543-BA31-57D95A95676F}" type="presParOf" srcId="{EA63A497-6064-4A50-86E5-281FD9410710}" destId="{DC03E196-25D4-40B8-A27C-D5AD8E520331}" srcOrd="4" destOrd="0" presId="urn:microsoft.com/office/officeart/2008/layout/LinedList"/>
    <dgm:cxn modelId="{6B38E57A-F82A-4BA1-8099-590CDF6BFA34}" type="presParOf" srcId="{EA63A497-6064-4A50-86E5-281FD9410710}" destId="{46FE9AAE-D176-483A-B1C5-1687A72CF5E7}" srcOrd="5" destOrd="0" presId="urn:microsoft.com/office/officeart/2008/layout/LinedList"/>
    <dgm:cxn modelId="{A679D211-3A09-4DCB-A703-5F705F756E8A}" type="presParOf" srcId="{46FE9AAE-D176-483A-B1C5-1687A72CF5E7}" destId="{DB550EC0-CD7A-4F82-92A2-FF81ED2A2550}" srcOrd="0" destOrd="0" presId="urn:microsoft.com/office/officeart/2008/layout/LinedList"/>
    <dgm:cxn modelId="{7F998056-16EB-4265-AB69-71CA142A70DB}" type="presParOf" srcId="{46FE9AAE-D176-483A-B1C5-1687A72CF5E7}" destId="{013658F1-05C7-463E-81BD-3CA7DE842775}" srcOrd="1" destOrd="0" presId="urn:microsoft.com/office/officeart/2008/layout/LinedList"/>
    <dgm:cxn modelId="{4FDF1B7D-ECF7-4502-8176-0B6EE7035E74}" type="presParOf" srcId="{EA63A497-6064-4A50-86E5-281FD9410710}" destId="{30FE4E01-D697-46A6-AC83-30BF66A20547}" srcOrd="6" destOrd="0" presId="urn:microsoft.com/office/officeart/2008/layout/LinedList"/>
    <dgm:cxn modelId="{D145A980-CCBE-47E6-B21D-D45B8AC275FA}" type="presParOf" srcId="{EA63A497-6064-4A50-86E5-281FD9410710}" destId="{4D2338E3-C5E3-4B2B-94E6-F219EBA6F95F}" srcOrd="7" destOrd="0" presId="urn:microsoft.com/office/officeart/2008/layout/LinedList"/>
    <dgm:cxn modelId="{4B56E1FF-07A8-4B5E-8D07-75C0D27FA361}" type="presParOf" srcId="{4D2338E3-C5E3-4B2B-94E6-F219EBA6F95F}" destId="{C6DE2AB2-FEBA-41F3-96AC-48FC890DE568}" srcOrd="0" destOrd="0" presId="urn:microsoft.com/office/officeart/2008/layout/LinedList"/>
    <dgm:cxn modelId="{89622DF6-C411-4CA0-8331-9205AC90CA87}" type="presParOf" srcId="{4D2338E3-C5E3-4B2B-94E6-F219EBA6F95F}" destId="{F114D3CD-F31F-42AC-BE6A-63B88CF9180F}" srcOrd="1" destOrd="0" presId="urn:microsoft.com/office/officeart/2008/layout/LinedList"/>
    <dgm:cxn modelId="{D0DA6907-9EF3-406E-AA25-11A42FB31552}" type="presParOf" srcId="{EA63A497-6064-4A50-86E5-281FD9410710}" destId="{E39CFB8D-55F2-42AC-926E-E2A9B4D59DED}" srcOrd="8" destOrd="0" presId="urn:microsoft.com/office/officeart/2008/layout/LinedList"/>
    <dgm:cxn modelId="{66213084-5D7B-4296-A508-FBABC4996320}" type="presParOf" srcId="{EA63A497-6064-4A50-86E5-281FD9410710}" destId="{D1C80C6E-65FC-42B9-9F67-268A11A1C2EA}" srcOrd="9" destOrd="0" presId="urn:microsoft.com/office/officeart/2008/layout/LinedList"/>
    <dgm:cxn modelId="{799F82E9-9217-49B4-9EFD-C39311FD9EAF}" type="presParOf" srcId="{D1C80C6E-65FC-42B9-9F67-268A11A1C2EA}" destId="{625557B8-D821-48C7-B744-0ACF810B67CE}" srcOrd="0" destOrd="0" presId="urn:microsoft.com/office/officeart/2008/layout/LinedList"/>
    <dgm:cxn modelId="{C6339F3E-8720-4B7B-9BB7-88A363CC349C}" type="presParOf" srcId="{D1C80C6E-65FC-42B9-9F67-268A11A1C2EA}" destId="{D26C0602-B59D-4C3E-BF42-C72A9AF29239}" srcOrd="1" destOrd="0" presId="urn:microsoft.com/office/officeart/2008/layout/LinedList"/>
    <dgm:cxn modelId="{8B35364F-AD5C-4DB3-ABCD-B7A20643ED6D}" type="presParOf" srcId="{EA63A497-6064-4A50-86E5-281FD9410710}" destId="{3F43B015-7D49-40B7-A149-286BFE5609ED}" srcOrd="10" destOrd="0" presId="urn:microsoft.com/office/officeart/2008/layout/LinedList"/>
    <dgm:cxn modelId="{3AD9485B-D333-4EBA-8FC8-E13E61648439}" type="presParOf" srcId="{EA63A497-6064-4A50-86E5-281FD9410710}" destId="{6260C7B2-0B58-4BD0-B118-AE9A509EC3B3}" srcOrd="11" destOrd="0" presId="urn:microsoft.com/office/officeart/2008/layout/LinedList"/>
    <dgm:cxn modelId="{650BC552-BD0D-461B-90AF-A03B11C2C2D5}" type="presParOf" srcId="{6260C7B2-0B58-4BD0-B118-AE9A509EC3B3}" destId="{318FAB0E-E397-4B83-9417-573AC46A5514}" srcOrd="0" destOrd="0" presId="urn:microsoft.com/office/officeart/2008/layout/LinedList"/>
    <dgm:cxn modelId="{90CA8412-611E-4DF1-9656-F4A85022AA19}" type="presParOf" srcId="{6260C7B2-0B58-4BD0-B118-AE9A509EC3B3}" destId="{E39C6A55-7E95-49DB-B3F2-BFFC464F6DCB}" srcOrd="1" destOrd="0" presId="urn:microsoft.com/office/officeart/2008/layout/LinedList"/>
    <dgm:cxn modelId="{AB793D19-14E7-410B-9011-600BC792BC4F}" type="presParOf" srcId="{EA63A497-6064-4A50-86E5-281FD9410710}" destId="{02563CD8-6A7B-45BC-B822-731CB3478029}" srcOrd="12" destOrd="0" presId="urn:microsoft.com/office/officeart/2008/layout/LinedList"/>
    <dgm:cxn modelId="{45504265-AD3B-48B0-BDB1-BAEE8C52588C}" type="presParOf" srcId="{EA63A497-6064-4A50-86E5-281FD9410710}" destId="{E61C11F0-87A3-4FFB-A3E8-463109A02AB2}" srcOrd="13" destOrd="0" presId="urn:microsoft.com/office/officeart/2008/layout/LinedList"/>
    <dgm:cxn modelId="{CD7EEAD1-97A4-41AD-AADE-17E910FBC047}" type="presParOf" srcId="{E61C11F0-87A3-4FFB-A3E8-463109A02AB2}" destId="{F4F7DB94-5A1F-45A9-B9E4-9E5D743E5407}" srcOrd="0" destOrd="0" presId="urn:microsoft.com/office/officeart/2008/layout/LinedList"/>
    <dgm:cxn modelId="{F6AAC084-DC4E-457F-A0C3-8B5CFF89B8E4}" type="presParOf" srcId="{E61C11F0-87A3-4FFB-A3E8-463109A02AB2}" destId="{377C0C5D-6126-4658-8847-6077979757E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6EAF89-190F-4BBB-A775-44ED2F888EC9}">
      <dsp:nvSpPr>
        <dsp:cNvPr id="0" name=""/>
        <dsp:cNvSpPr/>
      </dsp:nvSpPr>
      <dsp:spPr>
        <a:xfrm>
          <a:off x="0" y="511"/>
          <a:ext cx="556003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802287-BB26-47E6-960A-B9EFADAAEF01}">
      <dsp:nvSpPr>
        <dsp:cNvPr id="0" name=""/>
        <dsp:cNvSpPr/>
      </dsp:nvSpPr>
      <dsp:spPr>
        <a:xfrm>
          <a:off x="0" y="511"/>
          <a:ext cx="5560030" cy="598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u="sng" kern="1200"/>
            <a:t>Švédská společnost Zinzino AB </a:t>
          </a:r>
          <a:br>
            <a:rPr lang="cs-CZ" sz="1800" kern="1200"/>
          </a:br>
          <a:r>
            <a:rPr lang="cs-CZ" sz="1800" b="1" kern="1200"/>
            <a:t>Na trhu od roku 2005</a:t>
          </a:r>
          <a:endParaRPr lang="en-US" sz="1800" kern="1200"/>
        </a:p>
      </dsp:txBody>
      <dsp:txXfrm>
        <a:off x="0" y="511"/>
        <a:ext cx="5560030" cy="598782"/>
      </dsp:txXfrm>
    </dsp:sp>
    <dsp:sp modelId="{FFDF42EE-49C9-44B1-94F9-BE1A1FB38108}">
      <dsp:nvSpPr>
        <dsp:cNvPr id="0" name=""/>
        <dsp:cNvSpPr/>
      </dsp:nvSpPr>
      <dsp:spPr>
        <a:xfrm>
          <a:off x="0" y="599294"/>
          <a:ext cx="556003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F05EA2-166A-4E26-ADFA-72EAE29DF29C}">
      <dsp:nvSpPr>
        <dsp:cNvPr id="0" name=""/>
        <dsp:cNvSpPr/>
      </dsp:nvSpPr>
      <dsp:spPr>
        <a:xfrm>
          <a:off x="0" y="599294"/>
          <a:ext cx="5560030" cy="598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Největší na databáze Balance testů na světě 800 000+</a:t>
          </a:r>
          <a:endParaRPr lang="en-US" sz="1800" kern="1200" dirty="0"/>
        </a:p>
      </dsp:txBody>
      <dsp:txXfrm>
        <a:off x="0" y="599294"/>
        <a:ext cx="5560030" cy="598782"/>
      </dsp:txXfrm>
    </dsp:sp>
    <dsp:sp modelId="{DC03E196-25D4-40B8-A27C-D5AD8E520331}">
      <dsp:nvSpPr>
        <dsp:cNvPr id="0" name=""/>
        <dsp:cNvSpPr/>
      </dsp:nvSpPr>
      <dsp:spPr>
        <a:xfrm>
          <a:off x="0" y="1198076"/>
          <a:ext cx="556003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550EC0-CD7A-4F82-92A2-FF81ED2A2550}">
      <dsp:nvSpPr>
        <dsp:cNvPr id="0" name=""/>
        <dsp:cNvSpPr/>
      </dsp:nvSpPr>
      <dsp:spPr>
        <a:xfrm>
          <a:off x="0" y="1198076"/>
          <a:ext cx="5560030" cy="598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Odborné semináře akreditované ČLK</a:t>
          </a:r>
          <a:endParaRPr lang="en-US" sz="1800" kern="1200"/>
        </a:p>
      </dsp:txBody>
      <dsp:txXfrm>
        <a:off x="0" y="1198076"/>
        <a:ext cx="5560030" cy="598782"/>
      </dsp:txXfrm>
    </dsp:sp>
    <dsp:sp modelId="{30FE4E01-D697-46A6-AC83-30BF66A20547}">
      <dsp:nvSpPr>
        <dsp:cNvPr id="0" name=""/>
        <dsp:cNvSpPr/>
      </dsp:nvSpPr>
      <dsp:spPr>
        <a:xfrm>
          <a:off x="0" y="1796859"/>
          <a:ext cx="556003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DE2AB2-FEBA-41F3-96AC-48FC890DE568}">
      <dsp:nvSpPr>
        <dsp:cNvPr id="0" name=""/>
        <dsp:cNvSpPr/>
      </dsp:nvSpPr>
      <dsp:spPr>
        <a:xfrm>
          <a:off x="0" y="1796859"/>
          <a:ext cx="5560030" cy="598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Zaměstnanecký benefit nemocnice IKEM</a:t>
          </a:r>
          <a:endParaRPr lang="en-US" sz="1800" kern="1200"/>
        </a:p>
      </dsp:txBody>
      <dsp:txXfrm>
        <a:off x="0" y="1796859"/>
        <a:ext cx="5560030" cy="598782"/>
      </dsp:txXfrm>
    </dsp:sp>
    <dsp:sp modelId="{E39CFB8D-55F2-42AC-926E-E2A9B4D59DED}">
      <dsp:nvSpPr>
        <dsp:cNvPr id="0" name=""/>
        <dsp:cNvSpPr/>
      </dsp:nvSpPr>
      <dsp:spPr>
        <a:xfrm>
          <a:off x="0" y="2395641"/>
          <a:ext cx="556003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5557B8-D821-48C7-B744-0ACF810B67CE}">
      <dsp:nvSpPr>
        <dsp:cNvPr id="0" name=""/>
        <dsp:cNvSpPr/>
      </dsp:nvSpPr>
      <dsp:spPr>
        <a:xfrm>
          <a:off x="0" y="2395641"/>
          <a:ext cx="5560030" cy="598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Otestováni jsou: </a:t>
          </a:r>
          <a:endParaRPr lang="en-US" sz="1800" kern="1200" dirty="0"/>
        </a:p>
      </dsp:txBody>
      <dsp:txXfrm>
        <a:off x="0" y="2395641"/>
        <a:ext cx="5560030" cy="598782"/>
      </dsp:txXfrm>
    </dsp:sp>
    <dsp:sp modelId="{3F43B015-7D49-40B7-A149-286BFE5609ED}">
      <dsp:nvSpPr>
        <dsp:cNvPr id="0" name=""/>
        <dsp:cNvSpPr/>
      </dsp:nvSpPr>
      <dsp:spPr>
        <a:xfrm>
          <a:off x="0" y="2994424"/>
          <a:ext cx="556003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8FAB0E-E397-4B83-9417-573AC46A5514}">
      <dsp:nvSpPr>
        <dsp:cNvPr id="0" name=""/>
        <dsp:cNvSpPr/>
      </dsp:nvSpPr>
      <dsp:spPr>
        <a:xfrm>
          <a:off x="0" y="2994424"/>
          <a:ext cx="5560030" cy="598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Lídr fotbalu SK Slavia Praha</a:t>
          </a:r>
          <a:endParaRPr lang="en-US" sz="1800" kern="1200" dirty="0"/>
        </a:p>
      </dsp:txBody>
      <dsp:txXfrm>
        <a:off x="0" y="2994424"/>
        <a:ext cx="5560030" cy="598782"/>
      </dsp:txXfrm>
    </dsp:sp>
    <dsp:sp modelId="{02563CD8-6A7B-45BC-B822-731CB3478029}">
      <dsp:nvSpPr>
        <dsp:cNvPr id="0" name=""/>
        <dsp:cNvSpPr/>
      </dsp:nvSpPr>
      <dsp:spPr>
        <a:xfrm>
          <a:off x="0" y="3593206"/>
          <a:ext cx="556003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F7DB94-5A1F-45A9-B9E4-9E5D743E5407}">
      <dsp:nvSpPr>
        <dsp:cNvPr id="0" name=""/>
        <dsp:cNvSpPr/>
      </dsp:nvSpPr>
      <dsp:spPr>
        <a:xfrm>
          <a:off x="0" y="3593206"/>
          <a:ext cx="5560030" cy="598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Lukáš Osladil (TOP kulturista)</a:t>
          </a:r>
          <a:br>
            <a:rPr lang="cs-CZ" sz="1800" b="1" kern="1200" dirty="0"/>
          </a:br>
          <a:r>
            <a:rPr lang="cs-CZ" sz="1800" b="1" kern="1200" dirty="0"/>
            <a:t>Robert </a:t>
          </a:r>
          <a:r>
            <a:rPr lang="cs-CZ" sz="1800" b="1" kern="1200" dirty="0" err="1"/>
            <a:t>Lewandowski</a:t>
          </a:r>
          <a:r>
            <a:rPr lang="cs-CZ" sz="1800" b="1" kern="1200" dirty="0"/>
            <a:t> (TOP fotbalista)</a:t>
          </a:r>
          <a:br>
            <a:rPr lang="cs-CZ" sz="1800" b="1" kern="1200" dirty="0"/>
          </a:br>
          <a:r>
            <a:rPr lang="cs-CZ" sz="1800" b="1" kern="1200" dirty="0"/>
            <a:t>Zaměstnanci pivovaru Bernard</a:t>
          </a:r>
          <a:br>
            <a:rPr lang="en-US" sz="1800" b="1" kern="1200" dirty="0"/>
          </a:br>
          <a:r>
            <a:rPr lang="cs-CZ" sz="1800" b="1" kern="1200" dirty="0"/>
            <a:t>a mnoho dalších</a:t>
          </a:r>
          <a:endParaRPr lang="en-US" sz="1800" kern="1200" dirty="0"/>
        </a:p>
      </dsp:txBody>
      <dsp:txXfrm>
        <a:off x="0" y="3593206"/>
        <a:ext cx="5560030" cy="5987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4D7EA-6D6B-1843-A2F7-ADB394FE05F7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5713" y="1143000"/>
            <a:ext cx="4346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C6365-A31D-1F45-8AC1-E50472F54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28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Jaká</a:t>
            </a:r>
            <a:r>
              <a:rPr lang="en-US" dirty="0"/>
              <a:t> firma </a:t>
            </a:r>
            <a:r>
              <a:rPr lang="en-US" dirty="0" err="1"/>
              <a:t>stojí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tímto</a:t>
            </a:r>
            <a:r>
              <a:rPr lang="en-US" dirty="0"/>
              <a:t> </a:t>
            </a:r>
            <a:r>
              <a:rPr lang="en-US" dirty="0" err="1"/>
              <a:t>konceptem</a:t>
            </a:r>
            <a:r>
              <a:rPr lang="en-US" dirty="0"/>
              <a:t> a </a:t>
            </a:r>
            <a:r>
              <a:rPr lang="en-US" dirty="0" err="1"/>
              <a:t>kdo</a:t>
            </a:r>
            <a:r>
              <a:rPr lang="en-US" dirty="0"/>
              <a:t> </a:t>
            </a:r>
            <a:r>
              <a:rPr lang="en-US" dirty="0" err="1"/>
              <a:t>jsme</a:t>
            </a:r>
            <a:r>
              <a:rPr lang="en-US" dirty="0"/>
              <a:t> my? </a:t>
            </a:r>
            <a:r>
              <a:rPr lang="en-US" dirty="0" err="1"/>
              <a:t>Jedná</a:t>
            </a:r>
            <a:r>
              <a:rPr lang="en-US" dirty="0"/>
              <a:t> se o </a:t>
            </a:r>
            <a:r>
              <a:rPr lang="en-US" dirty="0" err="1"/>
              <a:t>Švědskou</a:t>
            </a:r>
            <a:r>
              <a:rPr lang="en-US" baseline="0" dirty="0"/>
              <a:t> </a:t>
            </a:r>
            <a:r>
              <a:rPr lang="en-US" baseline="0" dirty="0" err="1"/>
              <a:t>společnost</a:t>
            </a:r>
            <a:r>
              <a:rPr lang="en-US" baseline="0" dirty="0"/>
              <a:t>, </a:t>
            </a:r>
            <a:r>
              <a:rPr lang="en-US" baseline="0" dirty="0" err="1"/>
              <a:t>sídlící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burze</a:t>
            </a:r>
            <a:r>
              <a:rPr lang="en-US" baseline="0" dirty="0"/>
              <a:t> NASDAQ, </a:t>
            </a:r>
            <a:r>
              <a:rPr lang="en-US" baseline="0" dirty="0" err="1"/>
              <a:t>což</a:t>
            </a:r>
            <a:r>
              <a:rPr lang="en-US" baseline="0" dirty="0"/>
              <a:t> je </a:t>
            </a:r>
            <a:r>
              <a:rPr lang="en-US" baseline="0" dirty="0" err="1"/>
              <a:t>nejvíce</a:t>
            </a:r>
            <a:r>
              <a:rPr lang="en-US" baseline="0" dirty="0"/>
              <a:t> </a:t>
            </a:r>
            <a:r>
              <a:rPr lang="en-US" baseline="0" dirty="0" err="1"/>
              <a:t>prestižní</a:t>
            </a:r>
            <a:r>
              <a:rPr lang="en-US" baseline="0" dirty="0"/>
              <a:t> </a:t>
            </a:r>
            <a:r>
              <a:rPr lang="en-US" baseline="0" dirty="0" err="1"/>
              <a:t>burza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světě</a:t>
            </a:r>
            <a:r>
              <a:rPr lang="en-US" baseline="0" dirty="0"/>
              <a:t>. Na </a:t>
            </a:r>
            <a:r>
              <a:rPr lang="en-US" baseline="0" dirty="0" err="1"/>
              <a:t>stejné</a:t>
            </a:r>
            <a:r>
              <a:rPr lang="en-US" baseline="0" dirty="0"/>
              <a:t> </a:t>
            </a:r>
            <a:r>
              <a:rPr lang="en-US" baseline="0" dirty="0" err="1"/>
              <a:t>burze</a:t>
            </a:r>
            <a:r>
              <a:rPr lang="en-US" baseline="0" dirty="0"/>
              <a:t> </a:t>
            </a:r>
            <a:r>
              <a:rPr lang="en-US" baseline="0" dirty="0" err="1"/>
              <a:t>jsou</a:t>
            </a:r>
            <a:r>
              <a:rPr lang="en-US" baseline="0" dirty="0"/>
              <a:t> I </a:t>
            </a:r>
            <a:r>
              <a:rPr lang="en-US" baseline="0" dirty="0" err="1"/>
              <a:t>firmy</a:t>
            </a:r>
            <a:r>
              <a:rPr lang="en-US" baseline="0" dirty="0"/>
              <a:t> </a:t>
            </a:r>
            <a:r>
              <a:rPr lang="en-US" baseline="0" dirty="0" err="1"/>
              <a:t>jako</a:t>
            </a:r>
            <a:r>
              <a:rPr lang="en-US" baseline="0" dirty="0"/>
              <a:t> Apple, </a:t>
            </a:r>
            <a:r>
              <a:rPr lang="en-US" baseline="0" dirty="0" err="1"/>
              <a:t>nebo</a:t>
            </a:r>
            <a:r>
              <a:rPr lang="en-US" baseline="0" dirty="0"/>
              <a:t> Amazon. </a:t>
            </a:r>
            <a:r>
              <a:rPr lang="en-US" baseline="0" dirty="0" err="1"/>
              <a:t>Společnost</a:t>
            </a:r>
            <a:r>
              <a:rPr lang="en-US" baseline="0" dirty="0"/>
              <a:t>, </a:t>
            </a:r>
            <a:r>
              <a:rPr lang="en-US" baseline="0" dirty="0" err="1"/>
              <a:t>která</a:t>
            </a:r>
            <a:r>
              <a:rPr lang="en-US" baseline="0" dirty="0"/>
              <a:t> je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trhu</a:t>
            </a:r>
            <a:r>
              <a:rPr lang="en-US" baseline="0" dirty="0"/>
              <a:t> od </a:t>
            </a:r>
            <a:r>
              <a:rPr lang="en-US" baseline="0" dirty="0" err="1"/>
              <a:t>roku</a:t>
            </a:r>
            <a:r>
              <a:rPr lang="en-US" baseline="0" dirty="0"/>
              <a:t> 2005 se </a:t>
            </a:r>
            <a:r>
              <a:rPr lang="en-US" baseline="0" dirty="0" err="1"/>
              <a:t>sídlem</a:t>
            </a:r>
            <a:r>
              <a:rPr lang="en-US" baseline="0" dirty="0"/>
              <a:t> v </a:t>
            </a:r>
            <a:r>
              <a:rPr lang="en-US" baseline="0" dirty="0" err="1"/>
              <a:t>Gotenboergu</a:t>
            </a:r>
            <a:r>
              <a:rPr lang="en-US" baseline="0" dirty="0"/>
              <a:t>. </a:t>
            </a:r>
            <a:r>
              <a:rPr lang="en-US" baseline="0" dirty="0" err="1"/>
              <a:t>Trh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který</a:t>
            </a:r>
            <a:r>
              <a:rPr lang="en-US" baseline="0" dirty="0"/>
              <a:t> </a:t>
            </a:r>
            <a:r>
              <a:rPr lang="en-US" baseline="0" dirty="0" err="1"/>
              <a:t>cílí</a:t>
            </a:r>
            <a:r>
              <a:rPr lang="en-US" baseline="0" dirty="0"/>
              <a:t> </a:t>
            </a:r>
            <a:r>
              <a:rPr lang="en-US" baseline="0" dirty="0" err="1"/>
              <a:t>má</a:t>
            </a:r>
            <a:r>
              <a:rPr lang="en-US" baseline="0" dirty="0"/>
              <a:t> </a:t>
            </a:r>
            <a:r>
              <a:rPr lang="en-US" baseline="0" dirty="0" err="1"/>
              <a:t>potenciál</a:t>
            </a:r>
            <a:r>
              <a:rPr lang="en-US" baseline="0" dirty="0"/>
              <a:t> </a:t>
            </a:r>
            <a:r>
              <a:rPr lang="en-US" baseline="0" dirty="0" err="1"/>
              <a:t>jedné</a:t>
            </a:r>
            <a:r>
              <a:rPr lang="en-US" baseline="0" dirty="0"/>
              <a:t> </a:t>
            </a:r>
            <a:r>
              <a:rPr lang="en-US" baseline="0" dirty="0" err="1"/>
              <a:t>milardy</a:t>
            </a:r>
            <a:r>
              <a:rPr lang="en-US" baseline="0" dirty="0"/>
              <a:t> </a:t>
            </a:r>
            <a:r>
              <a:rPr lang="en-US" baseline="0" dirty="0" err="1"/>
              <a:t>spoltřebitelů</a:t>
            </a:r>
            <a:r>
              <a:rPr lang="en-US" baseline="0" dirty="0"/>
              <a:t> </a:t>
            </a:r>
            <a:r>
              <a:rPr lang="en-US" baseline="0" dirty="0" err="1"/>
              <a:t>všude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světě</a:t>
            </a:r>
            <a:r>
              <a:rPr lang="en-US" baseline="0" dirty="0"/>
              <a:t>. </a:t>
            </a:r>
            <a:r>
              <a:rPr lang="en-US" baseline="0" dirty="0" err="1"/>
              <a:t>Klíčové</a:t>
            </a:r>
            <a:r>
              <a:rPr lang="en-US" baseline="0" dirty="0"/>
              <a:t> je, </a:t>
            </a:r>
            <a:r>
              <a:rPr lang="en-US" baseline="0" dirty="0" err="1"/>
              <a:t>že</a:t>
            </a:r>
            <a:r>
              <a:rPr lang="en-US" baseline="0" dirty="0"/>
              <a:t> dote</a:t>
            </a:r>
            <a:r>
              <a:rPr lang="cs-CZ" baseline="0" dirty="0" err="1"/>
              <a:t>ď</a:t>
            </a:r>
            <a:r>
              <a:rPr lang="cs-CZ" baseline="0" dirty="0"/>
              <a:t> působila lokálně především ve Skandinávii a po prokázání funkčnosti obchodního modelu se rozhodla expandovat a nám nabízí možnost se na této expanzi podílet. My nově přivádíme tuto společnost na český a slovenský trh, do okolních států a pro ty globálně smýšlející se nabízí možnost i celosvětové expanze. </a:t>
            </a:r>
            <a:br>
              <a:rPr lang="cs-CZ" baseline="0" dirty="0"/>
            </a:br>
            <a:r>
              <a:rPr lang="cs-CZ" baseline="0" dirty="0"/>
              <a:t>Firma do zemí do kterých oficiálně vstupuje žádá o vstup do asociace přímého prodeje, kde do 2 </a:t>
            </a:r>
            <a:r>
              <a:rPr lang="mr-IN" baseline="0" dirty="0"/>
              <a:t>–</a:t>
            </a:r>
            <a:r>
              <a:rPr lang="cs-CZ" baseline="0" dirty="0"/>
              <a:t> 3 let se dostává do TOP 3 </a:t>
            </a:r>
            <a:r>
              <a:rPr lang="cs-CZ" baseline="0" dirty="0" err="1"/>
              <a:t>nejrychcleji</a:t>
            </a:r>
            <a:r>
              <a:rPr lang="cs-CZ" baseline="0" dirty="0"/>
              <a:t> rostoucích společností. </a:t>
            </a:r>
            <a:br>
              <a:rPr lang="cs-CZ" baseline="0" dirty="0"/>
            </a:br>
            <a:r>
              <a:rPr lang="cs-CZ" baseline="0" dirty="0"/>
              <a:t>Každý rok, můžeme vidět </a:t>
            </a:r>
            <a:r>
              <a:rPr lang="cs-CZ" baseline="0" dirty="0" err="1"/>
              <a:t>dojciferný</a:t>
            </a:r>
            <a:r>
              <a:rPr lang="cs-CZ" baseline="0" dirty="0"/>
              <a:t> růst a fenomenální 80% retenci spotřebitelů, která vychází ze statistiky 180 000 spotřebitelů převážně ze Skandinávie. </a:t>
            </a:r>
            <a:br>
              <a:rPr lang="cs-CZ" baseline="0" dirty="0"/>
            </a:br>
            <a:r>
              <a:rPr lang="cs-CZ" baseline="0" dirty="0"/>
              <a:t>Firma stabilně drží přes 8 milionů eur na účtu, má dvě kreditní linie otevřené pro okamžité využití 2 milionů eur bez nutnosti </a:t>
            </a:r>
            <a:r>
              <a:rPr lang="cs-CZ" baseline="0" dirty="0" err="1"/>
              <a:t>prokazuvat</a:t>
            </a:r>
            <a:r>
              <a:rPr lang="cs-CZ" baseline="0" dirty="0"/>
              <a:t> účel (nikdy toho nevyužila), společnost vlastní vývoj, výrobu i distribuci. Navíc na hlavní produkt drží patentová práva. </a:t>
            </a:r>
            <a:br>
              <a:rPr lang="cs-CZ" baseline="0" dirty="0"/>
            </a:br>
            <a:r>
              <a:rPr lang="cs-CZ" baseline="0" dirty="0"/>
              <a:t>Od roku 2015 každý rok v druhé polovině května vyplácí dividendy, které se vyplácí ze zisku společnosti. </a:t>
            </a:r>
            <a:br>
              <a:rPr lang="cs-CZ" baseline="0" dirty="0"/>
            </a:br>
            <a:r>
              <a:rPr lang="cs-CZ" baseline="0" dirty="0"/>
              <a:t>Zakladatel </a:t>
            </a:r>
            <a:r>
              <a:rPr lang="cs-CZ" baseline="0" dirty="0" err="1"/>
              <a:t>společnsoti</a:t>
            </a:r>
            <a:r>
              <a:rPr lang="cs-CZ" baseline="0" dirty="0"/>
              <a:t> </a:t>
            </a:r>
            <a:r>
              <a:rPr lang="cs-CZ" baseline="0" dirty="0" err="1"/>
              <a:t>Orjan</a:t>
            </a:r>
            <a:r>
              <a:rPr lang="cs-CZ" baseline="0" dirty="0"/>
              <a:t> </a:t>
            </a:r>
            <a:r>
              <a:rPr lang="cs-CZ" baseline="0" dirty="0" err="1"/>
              <a:t>Saele</a:t>
            </a:r>
            <a:r>
              <a:rPr lang="cs-CZ" baseline="0" dirty="0"/>
              <a:t> je členem systému a je jedním z hlavních distributorů. Jde ostatní vzorem a příkladem. Firmu řídí korporátní člověk Dag, který je výkonný CEO. Moto společnosti je dělej více, buď více dej více a řídí se dle principů </a:t>
            </a:r>
            <a:r>
              <a:rPr lang="cs-CZ" baseline="0" dirty="0" err="1"/>
              <a:t>kaizen</a:t>
            </a:r>
            <a:r>
              <a:rPr lang="cs-CZ" baseline="0" dirty="0"/>
              <a:t>, neustálého se zlepšování. </a:t>
            </a:r>
            <a:br>
              <a:rPr lang="cs-CZ" baseline="0" dirty="0"/>
            </a:br>
            <a:r>
              <a:rPr lang="cs-CZ" baseline="0" dirty="0"/>
              <a:t>My jsme skupina </a:t>
            </a:r>
            <a:r>
              <a:rPr lang="cs-CZ" baseline="0" dirty="0" err="1"/>
              <a:t>ZinzinoGroup.com</a:t>
            </a:r>
            <a:br>
              <a:rPr lang="cs-CZ" baseline="0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C6365-A31D-1F45-8AC1-E50472F543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93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C6365-A31D-1F45-8AC1-E50472F543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52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Důvodem</a:t>
            </a:r>
            <a:r>
              <a:rPr lang="en-US" baseline="0" dirty="0"/>
              <a:t> pro </a:t>
            </a:r>
            <a:r>
              <a:rPr lang="en-US" baseline="0" dirty="0" err="1"/>
              <a:t>dlouhodobé</a:t>
            </a:r>
            <a:r>
              <a:rPr lang="en-US" baseline="0" dirty="0"/>
              <a:t> </a:t>
            </a:r>
            <a:r>
              <a:rPr lang="en-US" baseline="0" dirty="0" err="1"/>
              <a:t>podnikání</a:t>
            </a:r>
            <a:r>
              <a:rPr lang="en-US" baseline="0" dirty="0"/>
              <a:t> je </a:t>
            </a:r>
            <a:r>
              <a:rPr lang="en-US" baseline="0" dirty="0" err="1"/>
              <a:t>vysoká</a:t>
            </a:r>
            <a:r>
              <a:rPr lang="en-US" baseline="0" dirty="0"/>
              <a:t> </a:t>
            </a:r>
            <a:r>
              <a:rPr lang="en-US" baseline="0" dirty="0" err="1"/>
              <a:t>retence</a:t>
            </a:r>
            <a:r>
              <a:rPr lang="en-US" baseline="0" dirty="0"/>
              <a:t> (</a:t>
            </a:r>
            <a:r>
              <a:rPr lang="en-US" baseline="0" dirty="0" err="1"/>
              <a:t>opakovaný</a:t>
            </a:r>
            <a:r>
              <a:rPr lang="en-US" baseline="0" dirty="0"/>
              <a:t> </a:t>
            </a:r>
            <a:r>
              <a:rPr lang="en-US" baseline="0" dirty="0" err="1"/>
              <a:t>nákup</a:t>
            </a:r>
            <a:r>
              <a:rPr lang="en-US" baseline="0" dirty="0"/>
              <a:t>) </a:t>
            </a:r>
            <a:r>
              <a:rPr lang="en-US" baseline="0" dirty="0" err="1"/>
              <a:t>produktů</a:t>
            </a:r>
            <a:r>
              <a:rPr lang="en-US" baseline="0" dirty="0"/>
              <a:t> </a:t>
            </a:r>
            <a:r>
              <a:rPr lang="en-US" baseline="0" dirty="0" err="1"/>
              <a:t>zinzino</a:t>
            </a:r>
            <a:r>
              <a:rPr lang="en-US" baseline="0" dirty="0"/>
              <a:t>. 8 z 10 </a:t>
            </a:r>
            <a:r>
              <a:rPr lang="en-US" baseline="0" dirty="0" err="1"/>
              <a:t>lidí</a:t>
            </a:r>
            <a:r>
              <a:rPr lang="en-US" baseline="0" dirty="0"/>
              <a:t> </a:t>
            </a:r>
            <a:r>
              <a:rPr lang="en-US" baseline="0" dirty="0" err="1"/>
              <a:t>nakupuje</a:t>
            </a:r>
            <a:r>
              <a:rPr lang="en-US" baseline="0" dirty="0"/>
              <a:t> </a:t>
            </a:r>
            <a:r>
              <a:rPr lang="en-US" baseline="0" dirty="0" err="1"/>
              <a:t>stále</a:t>
            </a:r>
            <a:r>
              <a:rPr lang="en-US" baseline="0" dirty="0"/>
              <a:t> </a:t>
            </a:r>
            <a:r>
              <a:rPr lang="en-US" baseline="0" dirty="0" err="1"/>
              <a:t>každý</a:t>
            </a:r>
            <a:r>
              <a:rPr lang="en-US" baseline="0" dirty="0"/>
              <a:t> </a:t>
            </a:r>
            <a:r>
              <a:rPr lang="en-US" baseline="0" dirty="0" err="1"/>
              <a:t>měsíc</a:t>
            </a:r>
            <a:r>
              <a:rPr lang="en-US" baseline="0" dirty="0"/>
              <a:t>. </a:t>
            </a:r>
            <a:r>
              <a:rPr lang="en-US" baseline="0" dirty="0" err="1"/>
              <a:t>Důvodem</a:t>
            </a:r>
            <a:r>
              <a:rPr lang="en-US" baseline="0" dirty="0"/>
              <a:t> je </a:t>
            </a:r>
            <a:r>
              <a:rPr lang="en-US" baseline="0" dirty="0" err="1"/>
              <a:t>každodenní</a:t>
            </a:r>
            <a:r>
              <a:rPr lang="en-US" baseline="0" dirty="0"/>
              <a:t> </a:t>
            </a:r>
            <a:r>
              <a:rPr lang="en-US" baseline="0" dirty="0" err="1"/>
              <a:t>spotřeba</a:t>
            </a:r>
            <a:r>
              <a:rPr lang="en-US" baseline="0" dirty="0"/>
              <a:t>, </a:t>
            </a:r>
            <a:r>
              <a:rPr lang="en-US" baseline="0" dirty="0" err="1"/>
              <a:t>vysoká</a:t>
            </a:r>
            <a:r>
              <a:rPr lang="en-US" baseline="0" dirty="0"/>
              <a:t> </a:t>
            </a:r>
            <a:r>
              <a:rPr lang="en-US" baseline="0" dirty="0" err="1"/>
              <a:t>kvalita</a:t>
            </a:r>
            <a:r>
              <a:rPr lang="en-US" baseline="0" dirty="0"/>
              <a:t>, </a:t>
            </a:r>
            <a:r>
              <a:rPr lang="en-US" baseline="0" dirty="0" err="1"/>
              <a:t>prokazatelsto</a:t>
            </a:r>
            <a:r>
              <a:rPr lang="en-US" baseline="0" dirty="0"/>
              <a:t> </a:t>
            </a:r>
            <a:r>
              <a:rPr lang="en-US" baseline="0" dirty="0" err="1"/>
              <a:t>účinku</a:t>
            </a:r>
            <a:r>
              <a:rPr lang="en-US" baseline="0" dirty="0"/>
              <a:t> </a:t>
            </a:r>
            <a:r>
              <a:rPr lang="en-US" baseline="0" dirty="0" err="1"/>
              <a:t>díky</a:t>
            </a:r>
            <a:r>
              <a:rPr lang="en-US" baseline="0" dirty="0"/>
              <a:t> </a:t>
            </a:r>
            <a:r>
              <a:rPr lang="en-US" baseline="0" dirty="0" err="1"/>
              <a:t>technologii</a:t>
            </a:r>
            <a:r>
              <a:rPr lang="en-US" baseline="0" dirty="0"/>
              <a:t> </a:t>
            </a:r>
            <a:r>
              <a:rPr lang="en-US" baseline="0" dirty="0" err="1"/>
              <a:t>testu</a:t>
            </a:r>
            <a:r>
              <a:rPr lang="en-US" baseline="0" dirty="0"/>
              <a:t> </a:t>
            </a:r>
            <a:r>
              <a:rPr lang="en-US" baseline="0" dirty="0" err="1"/>
              <a:t>ze</a:t>
            </a:r>
            <a:r>
              <a:rPr lang="en-US" baseline="0" dirty="0"/>
              <a:t> </a:t>
            </a:r>
            <a:r>
              <a:rPr lang="en-US" baseline="0" dirty="0" err="1"/>
              <a:t>suché</a:t>
            </a:r>
            <a:r>
              <a:rPr lang="en-US" baseline="0" dirty="0"/>
              <a:t> </a:t>
            </a:r>
            <a:r>
              <a:rPr lang="en-US" baseline="0" dirty="0" err="1"/>
              <a:t>krve</a:t>
            </a:r>
            <a:r>
              <a:rPr lang="en-US" baseline="0" dirty="0"/>
              <a:t> a  </a:t>
            </a:r>
            <a:r>
              <a:rPr lang="en-US" baseline="0" dirty="0" err="1"/>
              <a:t>asnadnému</a:t>
            </a:r>
            <a:r>
              <a:rPr lang="en-US" baseline="0" dirty="0"/>
              <a:t> </a:t>
            </a:r>
            <a:r>
              <a:rPr lang="en-US" baseline="0" dirty="0" err="1"/>
              <a:t>nákupu</a:t>
            </a:r>
            <a:r>
              <a:rPr lang="en-US" baseline="0" dirty="0"/>
              <a:t> </a:t>
            </a:r>
            <a:r>
              <a:rPr lang="en-US" baseline="0" dirty="0" err="1"/>
              <a:t>díky</a:t>
            </a:r>
            <a:r>
              <a:rPr lang="en-US" baseline="0" dirty="0"/>
              <a:t> </a:t>
            </a:r>
            <a:r>
              <a:rPr lang="en-US" baseline="0" dirty="0" err="1"/>
              <a:t>automatické</a:t>
            </a:r>
            <a:r>
              <a:rPr lang="en-US" baseline="0" dirty="0"/>
              <a:t> </a:t>
            </a:r>
            <a:r>
              <a:rPr lang="en-US" baseline="0" dirty="0" err="1"/>
              <a:t>platbě</a:t>
            </a:r>
            <a:r>
              <a:rPr lang="en-US" baseline="0" dirty="0"/>
              <a:t> z </a:t>
            </a:r>
            <a:r>
              <a:rPr lang="en-US" baseline="0" dirty="0" err="1"/>
              <a:t>platební</a:t>
            </a:r>
            <a:r>
              <a:rPr lang="en-US" baseline="0" dirty="0"/>
              <a:t> </a:t>
            </a:r>
            <a:r>
              <a:rPr lang="en-US" baseline="0" dirty="0" err="1"/>
              <a:t>karty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C6365-A31D-1F45-8AC1-E50472F543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89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C6365-A31D-1F45-8AC1-E50472F543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72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Návod</a:t>
            </a:r>
            <a:r>
              <a:rPr lang="en-US" baseline="0" dirty="0"/>
              <a:t> </a:t>
            </a:r>
            <a:r>
              <a:rPr lang="en-US" baseline="0" dirty="0" err="1"/>
              <a:t>jak</a:t>
            </a:r>
            <a:r>
              <a:rPr lang="en-US" baseline="0" dirty="0"/>
              <a:t> </a:t>
            </a:r>
            <a:r>
              <a:rPr lang="en-US" baseline="0" dirty="0" err="1"/>
              <a:t>začít</a:t>
            </a:r>
            <a:r>
              <a:rPr lang="en-US" baseline="0" dirty="0"/>
              <a:t> a </a:t>
            </a:r>
            <a:r>
              <a:rPr lang="en-US" baseline="0" dirty="0" err="1"/>
              <a:t>jednoduchý</a:t>
            </a:r>
            <a:r>
              <a:rPr lang="en-US" baseline="0" dirty="0"/>
              <a:t> </a:t>
            </a:r>
            <a:r>
              <a:rPr lang="en-US" baseline="0" dirty="0" err="1"/>
              <a:t>postup</a:t>
            </a:r>
            <a:r>
              <a:rPr lang="en-US" baseline="0" dirty="0"/>
              <a:t> k </a:t>
            </a:r>
            <a:r>
              <a:rPr lang="en-US" baseline="0" dirty="0" err="1"/>
              <a:t>úsěpchu</a:t>
            </a:r>
            <a:r>
              <a:rPr lang="en-US" baseline="0" dirty="0"/>
              <a:t>. </a:t>
            </a:r>
            <a:r>
              <a:rPr lang="en-US" baseline="0" dirty="0" err="1"/>
              <a:t>Vemte</a:t>
            </a:r>
            <a:r>
              <a:rPr lang="en-US" baseline="0" dirty="0"/>
              <a:t> </a:t>
            </a:r>
            <a:r>
              <a:rPr lang="en-US" baseline="0" dirty="0" err="1"/>
              <a:t>svou</a:t>
            </a:r>
            <a:r>
              <a:rPr lang="en-US" baseline="0" dirty="0"/>
              <a:t> </a:t>
            </a:r>
            <a:r>
              <a:rPr lang="en-US" baseline="0" dirty="0" err="1"/>
              <a:t>databázy</a:t>
            </a:r>
            <a:r>
              <a:rPr lang="en-US" baseline="0" dirty="0"/>
              <a:t> </a:t>
            </a:r>
            <a:r>
              <a:rPr lang="en-US" baseline="0" dirty="0" err="1"/>
              <a:t>kontaktů</a:t>
            </a:r>
            <a:r>
              <a:rPr lang="en-US" baseline="0" dirty="0"/>
              <a:t>, </a:t>
            </a:r>
            <a:r>
              <a:rPr lang="en-US" baseline="0" dirty="0" err="1"/>
              <a:t>seznam</a:t>
            </a:r>
            <a:r>
              <a:rPr lang="en-US" baseline="0" dirty="0"/>
              <a:t> </a:t>
            </a:r>
            <a:r>
              <a:rPr lang="en-US" baseline="0" dirty="0" err="1"/>
              <a:t>lidí</a:t>
            </a:r>
            <a:r>
              <a:rPr lang="en-US" baseline="0" dirty="0"/>
              <a:t> </a:t>
            </a:r>
            <a:r>
              <a:rPr lang="en-US" baseline="0" dirty="0" err="1"/>
              <a:t>které</a:t>
            </a:r>
            <a:r>
              <a:rPr lang="en-US" baseline="0" dirty="0"/>
              <a:t> </a:t>
            </a:r>
            <a:r>
              <a:rPr lang="en-US" baseline="0" dirty="0" err="1"/>
              <a:t>znáte</a:t>
            </a:r>
            <a:r>
              <a:rPr lang="en-US" baseline="0" dirty="0"/>
              <a:t>, </a:t>
            </a:r>
            <a:r>
              <a:rPr lang="en-US" baseline="0" dirty="0" err="1"/>
              <a:t>nebo</a:t>
            </a:r>
            <a:r>
              <a:rPr lang="en-US" baseline="0" dirty="0"/>
              <a:t> </a:t>
            </a:r>
            <a:r>
              <a:rPr lang="en-US" baseline="0" dirty="0" err="1"/>
              <a:t>lidi</a:t>
            </a:r>
            <a:r>
              <a:rPr lang="en-US" baseline="0" dirty="0"/>
              <a:t> </a:t>
            </a:r>
            <a:r>
              <a:rPr lang="en-US" baseline="0" dirty="0" err="1"/>
              <a:t>kteří</a:t>
            </a:r>
            <a:r>
              <a:rPr lang="en-US" baseline="0" dirty="0"/>
              <a:t> </a:t>
            </a:r>
            <a:r>
              <a:rPr lang="en-US" baseline="0" dirty="0" err="1"/>
              <a:t>znají</a:t>
            </a:r>
            <a:r>
              <a:rPr lang="en-US" baseline="0" dirty="0"/>
              <a:t> </a:t>
            </a:r>
            <a:r>
              <a:rPr lang="en-US" baseline="0" dirty="0" err="1"/>
              <a:t>další</a:t>
            </a:r>
            <a:r>
              <a:rPr lang="en-US" baseline="0" dirty="0"/>
              <a:t> </a:t>
            </a:r>
            <a:r>
              <a:rPr lang="en-US" baseline="0" dirty="0" err="1"/>
              <a:t>lidi</a:t>
            </a:r>
            <a:r>
              <a:rPr lang="en-US" baseline="0" dirty="0"/>
              <a:t>. </a:t>
            </a:r>
            <a:r>
              <a:rPr lang="en-US" baseline="0" dirty="0" err="1"/>
              <a:t>Každý</a:t>
            </a:r>
            <a:r>
              <a:rPr lang="en-US" baseline="0" dirty="0"/>
              <a:t> </a:t>
            </a:r>
            <a:r>
              <a:rPr lang="en-US" baseline="0" dirty="0" err="1"/>
              <a:t>někoho</a:t>
            </a:r>
            <a:r>
              <a:rPr lang="en-US" baseline="0" dirty="0"/>
              <a:t> </a:t>
            </a:r>
            <a:r>
              <a:rPr lang="en-US" baseline="0" dirty="0" err="1"/>
              <a:t>zná</a:t>
            </a:r>
            <a:r>
              <a:rPr lang="en-US" baseline="0" dirty="0"/>
              <a:t>. </a:t>
            </a:r>
            <a:r>
              <a:rPr lang="en-US" baseline="0" dirty="0" err="1"/>
              <a:t>Odprezentujte</a:t>
            </a:r>
            <a:r>
              <a:rPr lang="en-US" baseline="0" dirty="0"/>
              <a:t> </a:t>
            </a:r>
            <a:r>
              <a:rPr lang="en-US" baseline="0" dirty="0" err="1"/>
              <a:t>koncept</a:t>
            </a:r>
            <a:r>
              <a:rPr lang="en-US" baseline="0" dirty="0"/>
              <a:t>. Na </a:t>
            </a:r>
            <a:r>
              <a:rPr lang="en-US" baseline="0" dirty="0" err="1"/>
              <a:t>začátku</a:t>
            </a:r>
            <a:r>
              <a:rPr lang="en-US" baseline="0" dirty="0"/>
              <a:t> s </a:t>
            </a:r>
            <a:r>
              <a:rPr lang="en-US" baseline="0" dirty="0" err="1"/>
              <a:t>doprovodem</a:t>
            </a:r>
            <a:r>
              <a:rPr lang="en-US" baseline="0" dirty="0"/>
              <a:t> </a:t>
            </a:r>
            <a:r>
              <a:rPr lang="en-US" baseline="0" dirty="0" err="1"/>
              <a:t>zkušenějšího</a:t>
            </a:r>
            <a:r>
              <a:rPr lang="en-US" baseline="0" dirty="0"/>
              <a:t>, </a:t>
            </a:r>
            <a:r>
              <a:rPr lang="en-US" baseline="0" dirty="0" err="1"/>
              <a:t>později</a:t>
            </a:r>
            <a:r>
              <a:rPr lang="en-US" baseline="0" dirty="0"/>
              <a:t> </a:t>
            </a:r>
            <a:r>
              <a:rPr lang="en-US" baseline="0" dirty="0" err="1"/>
              <a:t>již</a:t>
            </a:r>
            <a:r>
              <a:rPr lang="en-US" baseline="0" dirty="0"/>
              <a:t> </a:t>
            </a:r>
            <a:r>
              <a:rPr lang="en-US" baseline="0" dirty="0" err="1"/>
              <a:t>sami</a:t>
            </a:r>
            <a:r>
              <a:rPr lang="en-US" baseline="0" dirty="0"/>
              <a:t>. </a:t>
            </a:r>
            <a:r>
              <a:rPr lang="en-US" baseline="0" dirty="0" err="1"/>
              <a:t>Přsdstavte</a:t>
            </a:r>
            <a:r>
              <a:rPr lang="en-US" baseline="0" dirty="0"/>
              <a:t> </a:t>
            </a:r>
            <a:r>
              <a:rPr lang="en-US" baseline="0" dirty="0" err="1"/>
              <a:t>ocbhodní</a:t>
            </a:r>
            <a:r>
              <a:rPr lang="en-US" baseline="0" dirty="0"/>
              <a:t> </a:t>
            </a:r>
            <a:r>
              <a:rPr lang="en-US" baseline="0" dirty="0" err="1"/>
              <a:t>příležitost</a:t>
            </a:r>
            <a:r>
              <a:rPr lang="en-US" baseline="0" dirty="0"/>
              <a:t> </a:t>
            </a:r>
            <a:r>
              <a:rPr lang="en-US" baseline="0" dirty="0" err="1"/>
              <a:t>podnikavým</a:t>
            </a:r>
            <a:r>
              <a:rPr lang="en-US" baseline="0" dirty="0"/>
              <a:t> </a:t>
            </a:r>
            <a:r>
              <a:rPr lang="en-US" baseline="0" dirty="0" err="1"/>
              <a:t>lidem</a:t>
            </a:r>
            <a:r>
              <a:rPr lang="en-US" baseline="0" dirty="0"/>
              <a:t>, </a:t>
            </a:r>
            <a:r>
              <a:rPr lang="en-US" baseline="0" dirty="0" err="1"/>
              <a:t>ze</a:t>
            </a:r>
            <a:r>
              <a:rPr lang="en-US" baseline="0" dirty="0"/>
              <a:t> </a:t>
            </a:r>
            <a:r>
              <a:rPr lang="en-US" baseline="0" dirty="0" err="1"/>
              <a:t>začátku</a:t>
            </a:r>
            <a:r>
              <a:rPr lang="en-US" baseline="0" dirty="0"/>
              <a:t> s </a:t>
            </a:r>
            <a:r>
              <a:rPr lang="en-US" baseline="0" dirty="0" err="1"/>
              <a:t>doprovodem</a:t>
            </a:r>
            <a:r>
              <a:rPr lang="en-US" baseline="0" dirty="0"/>
              <a:t> </a:t>
            </a:r>
            <a:r>
              <a:rPr lang="en-US" baseline="0" dirty="0" err="1"/>
              <a:t>zkušenějího</a:t>
            </a:r>
            <a:r>
              <a:rPr lang="en-US" baseline="0" dirty="0"/>
              <a:t> </a:t>
            </a:r>
            <a:r>
              <a:rPr lang="en-US" baseline="0" dirty="0" err="1"/>
              <a:t>později</a:t>
            </a:r>
            <a:r>
              <a:rPr lang="en-US" baseline="0" dirty="0"/>
              <a:t> </a:t>
            </a:r>
            <a:r>
              <a:rPr lang="en-US" baseline="0" dirty="0" err="1"/>
              <a:t>samy</a:t>
            </a:r>
            <a:r>
              <a:rPr lang="en-US" baseline="0" dirty="0"/>
              <a:t>. Na </a:t>
            </a:r>
            <a:r>
              <a:rPr lang="en-US" baseline="0" dirty="0" err="1"/>
              <a:t>obě</a:t>
            </a:r>
            <a:r>
              <a:rPr lang="en-US" baseline="0" dirty="0"/>
              <a:t> </a:t>
            </a:r>
            <a:r>
              <a:rPr lang="en-US" baseline="0" dirty="0" err="1"/>
              <a:t>představení</a:t>
            </a:r>
            <a:r>
              <a:rPr lang="en-US" baseline="0" dirty="0"/>
              <a:t> </a:t>
            </a:r>
            <a:r>
              <a:rPr lang="en-US" baseline="0" dirty="0" err="1"/>
              <a:t>můžete</a:t>
            </a:r>
            <a:r>
              <a:rPr lang="en-US" baseline="0" dirty="0"/>
              <a:t> </a:t>
            </a:r>
            <a:r>
              <a:rPr lang="en-US" baseline="0" dirty="0" err="1"/>
              <a:t>využít</a:t>
            </a:r>
            <a:r>
              <a:rPr lang="en-US" baseline="0" dirty="0"/>
              <a:t> </a:t>
            </a:r>
            <a:r>
              <a:rPr lang="en-US" baseline="0" dirty="0" err="1"/>
              <a:t>přednášek</a:t>
            </a:r>
            <a:r>
              <a:rPr lang="en-US" baseline="0" dirty="0"/>
              <a:t> a </a:t>
            </a:r>
            <a:r>
              <a:rPr lang="en-US" baseline="0" dirty="0" err="1"/>
              <a:t>prezentací</a:t>
            </a:r>
            <a:r>
              <a:rPr lang="en-US" baseline="0" dirty="0"/>
              <a:t> </a:t>
            </a:r>
            <a:r>
              <a:rPr lang="en-US" baseline="0" dirty="0" err="1"/>
              <a:t>zaměřené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nové</a:t>
            </a:r>
            <a:r>
              <a:rPr lang="en-US" baseline="0" dirty="0"/>
              <a:t> </a:t>
            </a:r>
            <a:r>
              <a:rPr lang="en-US" baseline="0" dirty="0" err="1"/>
              <a:t>potenciální</a:t>
            </a:r>
            <a:r>
              <a:rPr lang="en-US" baseline="0" dirty="0"/>
              <a:t> </a:t>
            </a:r>
            <a:r>
              <a:rPr lang="en-US" baseline="0" dirty="0" err="1"/>
              <a:t>zájemce</a:t>
            </a:r>
            <a:r>
              <a:rPr lang="en-US" baseline="0" dirty="0"/>
              <a:t> o </a:t>
            </a:r>
            <a:r>
              <a:rPr lang="en-US" baseline="0" dirty="0" err="1"/>
              <a:t>koncept</a:t>
            </a:r>
            <a:r>
              <a:rPr lang="en-US" baseline="0" dirty="0"/>
              <a:t> </a:t>
            </a:r>
            <a:r>
              <a:rPr lang="en-US" baseline="0" dirty="0" err="1"/>
              <a:t>zdraví</a:t>
            </a:r>
            <a:r>
              <a:rPr lang="en-US" baseline="0" dirty="0"/>
              <a:t> a </a:t>
            </a:r>
            <a:r>
              <a:rPr lang="en-US" baseline="0" dirty="0" err="1"/>
              <a:t>obchodní</a:t>
            </a:r>
            <a:r>
              <a:rPr lang="en-US" baseline="0" dirty="0"/>
              <a:t> </a:t>
            </a:r>
            <a:r>
              <a:rPr lang="en-US" baseline="0" dirty="0" err="1"/>
              <a:t>příležitost</a:t>
            </a:r>
            <a:r>
              <a:rPr lang="en-US" baseline="0" dirty="0"/>
              <a:t>, </a:t>
            </a:r>
            <a:r>
              <a:rPr lang="en-US" baseline="0" dirty="0" err="1"/>
              <a:t>kde</a:t>
            </a:r>
            <a:r>
              <a:rPr lang="en-US" baseline="0" dirty="0"/>
              <a:t> </a:t>
            </a:r>
            <a:r>
              <a:rPr lang="en-US" baseline="0" dirty="0" err="1"/>
              <a:t>zkušený</a:t>
            </a:r>
            <a:r>
              <a:rPr lang="en-US" baseline="0" dirty="0"/>
              <a:t> </a:t>
            </a:r>
            <a:r>
              <a:rPr lang="en-US" baseline="0" dirty="0" err="1"/>
              <a:t>člověk</a:t>
            </a:r>
            <a:r>
              <a:rPr lang="en-US" baseline="0" dirty="0"/>
              <a:t> </a:t>
            </a:r>
            <a:r>
              <a:rPr lang="en-US" baseline="0" dirty="0" err="1"/>
              <a:t>představí</a:t>
            </a:r>
            <a:r>
              <a:rPr lang="en-US" baseline="0" dirty="0"/>
              <a:t> </a:t>
            </a:r>
            <a:r>
              <a:rPr lang="en-US" baseline="0" dirty="0" err="1"/>
              <a:t>možnosti</a:t>
            </a:r>
            <a:r>
              <a:rPr lang="en-US" baseline="0" dirty="0"/>
              <a:t> </a:t>
            </a:r>
            <a:r>
              <a:rPr lang="en-US" baseline="0" dirty="0" err="1"/>
              <a:t>vhodnýžm</a:t>
            </a:r>
            <a:r>
              <a:rPr lang="en-US" baseline="0" dirty="0"/>
              <a:t> </a:t>
            </a:r>
            <a:r>
              <a:rPr lang="en-US" baseline="0" dirty="0" err="1"/>
              <a:t>způsobem</a:t>
            </a:r>
            <a:r>
              <a:rPr lang="en-US" baseline="0" dirty="0"/>
              <a:t>.</a:t>
            </a:r>
            <a:br>
              <a:rPr lang="en-US" baseline="0" dirty="0"/>
            </a:br>
            <a:r>
              <a:rPr lang="en-US" baseline="0" dirty="0" err="1"/>
              <a:t>Pomoc</a:t>
            </a:r>
            <a:r>
              <a:rPr lang="en-US" baseline="0" dirty="0"/>
              <a:t> </a:t>
            </a:r>
            <a:r>
              <a:rPr lang="en-US" baseline="0" dirty="0" err="1"/>
              <a:t>druhým</a:t>
            </a:r>
            <a:r>
              <a:rPr lang="en-US" baseline="0" dirty="0"/>
              <a:t> </a:t>
            </a:r>
            <a:r>
              <a:rPr lang="en-US" baseline="0" dirty="0" err="1"/>
              <a:t>začít</a:t>
            </a:r>
            <a:r>
              <a:rPr lang="en-US" baseline="0" dirty="0"/>
              <a:t> </a:t>
            </a:r>
            <a:r>
              <a:rPr lang="en-US" baseline="0" dirty="0" err="1"/>
              <a:t>tím</a:t>
            </a:r>
            <a:r>
              <a:rPr lang="en-US" baseline="0" dirty="0"/>
              <a:t>, </a:t>
            </a:r>
            <a:r>
              <a:rPr lang="en-US" baseline="0" dirty="0" err="1"/>
              <a:t>že</a:t>
            </a:r>
            <a:r>
              <a:rPr lang="en-US" baseline="0" dirty="0"/>
              <a:t> </a:t>
            </a:r>
            <a:r>
              <a:rPr lang="en-US" baseline="0" dirty="0" err="1"/>
              <a:t>budete</a:t>
            </a:r>
            <a:r>
              <a:rPr lang="en-US" baseline="0" dirty="0"/>
              <a:t> </a:t>
            </a:r>
            <a:r>
              <a:rPr lang="en-US" baseline="0" dirty="0" err="1"/>
              <a:t>vzorem</a:t>
            </a:r>
            <a:r>
              <a:rPr lang="en-US" baseline="0" dirty="0"/>
              <a:t>. Od </a:t>
            </a:r>
            <a:r>
              <a:rPr lang="en-US" baseline="0" dirty="0" err="1"/>
              <a:t>všech</a:t>
            </a:r>
            <a:r>
              <a:rPr lang="en-US" baseline="0" dirty="0"/>
              <a:t> </a:t>
            </a:r>
            <a:r>
              <a:rPr lang="en-US" baseline="0" dirty="0" err="1"/>
              <a:t>si</a:t>
            </a:r>
            <a:r>
              <a:rPr lang="en-US" baseline="0" dirty="0"/>
              <a:t> </a:t>
            </a:r>
            <a:r>
              <a:rPr lang="en-US" baseline="0" dirty="0" err="1"/>
              <a:t>vemte</a:t>
            </a:r>
            <a:r>
              <a:rPr lang="en-US" baseline="0" dirty="0"/>
              <a:t> </a:t>
            </a:r>
            <a:r>
              <a:rPr lang="en-US" baseline="0" dirty="0" err="1"/>
              <a:t>doporučení</a:t>
            </a:r>
            <a:r>
              <a:rPr lang="en-US" baseline="0" dirty="0"/>
              <a:t>, </a:t>
            </a:r>
            <a:r>
              <a:rPr lang="en-US" baseline="0" dirty="0" err="1"/>
              <a:t>protože</a:t>
            </a:r>
            <a:r>
              <a:rPr lang="en-US" baseline="0" dirty="0"/>
              <a:t> </a:t>
            </a:r>
            <a:r>
              <a:rPr lang="en-US" baseline="0" dirty="0" err="1"/>
              <a:t>pracujeme</a:t>
            </a:r>
            <a:r>
              <a:rPr lang="en-US" baseline="0" dirty="0"/>
              <a:t> v </a:t>
            </a:r>
            <a:r>
              <a:rPr lang="en-US" baseline="0" dirty="0" err="1"/>
              <a:t>oblasti</a:t>
            </a:r>
            <a:r>
              <a:rPr lang="en-US" baseline="0" dirty="0"/>
              <a:t> </a:t>
            </a:r>
            <a:r>
              <a:rPr lang="en-US" baseline="0" dirty="0" err="1"/>
              <a:t>přímého</a:t>
            </a:r>
            <a:r>
              <a:rPr lang="en-US" baseline="0" dirty="0"/>
              <a:t> </a:t>
            </a:r>
            <a:r>
              <a:rPr lang="en-US" baseline="0" dirty="0" err="1"/>
              <a:t>prodeje</a:t>
            </a:r>
            <a:r>
              <a:rPr lang="en-US" baseline="0" dirty="0"/>
              <a:t> s </a:t>
            </a:r>
            <a:r>
              <a:rPr lang="en-US" baseline="0" dirty="0" err="1"/>
              <a:t>možností</a:t>
            </a:r>
            <a:r>
              <a:rPr lang="en-US" baseline="0" dirty="0"/>
              <a:t> </a:t>
            </a:r>
            <a:r>
              <a:rPr lang="en-US" baseline="0" dirty="0" err="1"/>
              <a:t>referenčního</a:t>
            </a:r>
            <a:r>
              <a:rPr lang="en-US" baseline="0" dirty="0"/>
              <a:t> </a:t>
            </a:r>
            <a:r>
              <a:rPr lang="en-US" baseline="0" dirty="0" err="1"/>
              <a:t>marketignu</a:t>
            </a:r>
            <a:r>
              <a:rPr lang="en-US" baseline="0" dirty="0"/>
              <a:t> a </a:t>
            </a:r>
            <a:r>
              <a:rPr lang="en-US" baseline="0" dirty="0" err="1"/>
              <a:t>vy</a:t>
            </a:r>
            <a:r>
              <a:rPr lang="en-US" baseline="0" dirty="0"/>
              <a:t> </a:t>
            </a:r>
            <a:r>
              <a:rPr lang="en-US" baseline="0" dirty="0" err="1"/>
              <a:t>nikde</a:t>
            </a:r>
            <a:r>
              <a:rPr lang="en-US" baseline="0" dirty="0"/>
              <a:t> </a:t>
            </a:r>
            <a:r>
              <a:rPr lang="en-US" baseline="0" dirty="0" err="1"/>
              <a:t>nevíte</a:t>
            </a:r>
            <a:r>
              <a:rPr lang="en-US" baseline="0" dirty="0"/>
              <a:t> </a:t>
            </a:r>
            <a:r>
              <a:rPr lang="en-US" baseline="0" dirty="0" err="1"/>
              <a:t>kdo</a:t>
            </a:r>
            <a:r>
              <a:rPr lang="en-US" baseline="0" dirty="0"/>
              <a:t> </a:t>
            </a:r>
            <a:r>
              <a:rPr lang="en-US" baseline="0" dirty="0" err="1"/>
              <a:t>chce</a:t>
            </a:r>
            <a:r>
              <a:rPr lang="en-US" baseline="0" dirty="0"/>
              <a:t> </a:t>
            </a:r>
            <a:r>
              <a:rPr lang="en-US" baseline="0" dirty="0" err="1"/>
              <a:t>zapracovat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svém</a:t>
            </a:r>
            <a:r>
              <a:rPr lang="en-US" baseline="0" dirty="0"/>
              <a:t> </a:t>
            </a:r>
            <a:r>
              <a:rPr lang="en-US" baseline="0" dirty="0" err="1"/>
              <a:t>zdraví</a:t>
            </a:r>
            <a:r>
              <a:rPr lang="en-US" baseline="0" dirty="0"/>
              <a:t>, </a:t>
            </a:r>
            <a:r>
              <a:rPr lang="en-US" baseline="0" dirty="0" err="1"/>
              <a:t>nebo</a:t>
            </a:r>
            <a:r>
              <a:rPr lang="en-US" baseline="0" dirty="0"/>
              <a:t> </a:t>
            </a:r>
            <a:r>
              <a:rPr lang="en-US" baseline="0" dirty="0" err="1"/>
              <a:t>zapracovat</a:t>
            </a:r>
            <a:r>
              <a:rPr lang="en-US" baseline="0" dirty="0"/>
              <a:t> v </a:t>
            </a:r>
            <a:r>
              <a:rPr lang="en-US" baseline="0" dirty="0" err="1"/>
              <a:t>novém</a:t>
            </a:r>
            <a:r>
              <a:rPr lang="en-US" baseline="0" dirty="0"/>
              <a:t> </a:t>
            </a:r>
            <a:r>
              <a:rPr lang="en-US" baseline="0" dirty="0" err="1"/>
              <a:t>dynamickém</a:t>
            </a:r>
            <a:r>
              <a:rPr lang="en-US" baseline="0" dirty="0"/>
              <a:t> </a:t>
            </a:r>
            <a:r>
              <a:rPr lang="en-US" baseline="0" dirty="0" err="1"/>
              <a:t>odvětví</a:t>
            </a:r>
            <a:r>
              <a:rPr lang="en-US" baseline="0" dirty="0"/>
              <a:t> </a:t>
            </a:r>
            <a:r>
              <a:rPr lang="en-US" baseline="0" dirty="0" err="1"/>
              <a:t>farmako</a:t>
            </a:r>
            <a:r>
              <a:rPr lang="en-US" baseline="0" dirty="0"/>
              <a:t> </a:t>
            </a:r>
            <a:r>
              <a:rPr lang="en-US" baseline="0" dirty="0" err="1"/>
              <a:t>výživy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C6365-A31D-1F45-8AC1-E50472F5433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68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Přehled</a:t>
            </a:r>
            <a:r>
              <a:rPr lang="en-US" baseline="0" dirty="0"/>
              <a:t> </a:t>
            </a:r>
            <a:r>
              <a:rPr lang="en-US" baseline="0" dirty="0" err="1"/>
              <a:t>dosažených</a:t>
            </a:r>
            <a:r>
              <a:rPr lang="en-US" baseline="0" dirty="0"/>
              <a:t> </a:t>
            </a:r>
            <a:r>
              <a:rPr lang="en-US" baseline="0" dirty="0" err="1"/>
              <a:t>pozic</a:t>
            </a:r>
            <a:r>
              <a:rPr lang="en-US" baseline="0" dirty="0"/>
              <a:t> a </a:t>
            </a:r>
            <a:r>
              <a:rPr lang="en-US" baseline="0" dirty="0" err="1"/>
              <a:t>jejich</a:t>
            </a:r>
            <a:r>
              <a:rPr lang="en-US" baseline="0" dirty="0"/>
              <a:t> </a:t>
            </a:r>
            <a:r>
              <a:rPr lang="en-US" baseline="0" dirty="0" err="1"/>
              <a:t>orientačních</a:t>
            </a:r>
            <a:r>
              <a:rPr lang="en-US" baseline="0" dirty="0"/>
              <a:t> </a:t>
            </a:r>
            <a:r>
              <a:rPr lang="en-US" baseline="0" dirty="0" err="1"/>
              <a:t>výdělku</a:t>
            </a:r>
            <a:r>
              <a:rPr lang="en-US" baseline="0" dirty="0"/>
              <a:t>, </a:t>
            </a:r>
            <a:r>
              <a:rPr lang="en-US" baseline="0" dirty="0" err="1"/>
              <a:t>které</a:t>
            </a:r>
            <a:r>
              <a:rPr lang="en-US" baseline="0" dirty="0"/>
              <a:t> </a:t>
            </a:r>
            <a:r>
              <a:rPr lang="en-US" baseline="0" dirty="0" err="1"/>
              <a:t>jsou</a:t>
            </a:r>
            <a:r>
              <a:rPr lang="en-US" baseline="0" dirty="0"/>
              <a:t> </a:t>
            </a:r>
            <a:r>
              <a:rPr lang="en-US" baseline="0" dirty="0" err="1"/>
              <a:t>dle</a:t>
            </a:r>
            <a:r>
              <a:rPr lang="en-US" baseline="0" dirty="0"/>
              <a:t> </a:t>
            </a:r>
            <a:r>
              <a:rPr lang="en-US" baseline="0" dirty="0" err="1"/>
              <a:t>vlastních</a:t>
            </a:r>
            <a:r>
              <a:rPr lang="en-US" baseline="0" dirty="0"/>
              <a:t> </a:t>
            </a:r>
            <a:r>
              <a:rPr lang="en-US" baseline="0" dirty="0" err="1"/>
              <a:t>zkušeností</a:t>
            </a:r>
            <a:r>
              <a:rPr lang="en-US" baseline="0" dirty="0"/>
              <a:t> </a:t>
            </a:r>
            <a:r>
              <a:rPr lang="en-US" baseline="0" dirty="0" err="1"/>
              <a:t>velmi</a:t>
            </a:r>
            <a:r>
              <a:rPr lang="en-US" baseline="0" dirty="0"/>
              <a:t> </a:t>
            </a:r>
            <a:r>
              <a:rPr lang="en-US" baseline="0" dirty="0" err="1"/>
              <a:t>přesné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C6365-A31D-1F45-8AC1-E50472F5433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92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Každý</a:t>
            </a:r>
            <a:r>
              <a:rPr lang="en-US" dirty="0"/>
              <a:t> z</a:t>
            </a:r>
            <a:r>
              <a:rPr lang="en-US" baseline="0" dirty="0"/>
              <a:t> </a:t>
            </a:r>
            <a:r>
              <a:rPr lang="en-US" baseline="0" dirty="0" err="1"/>
              <a:t>nás</a:t>
            </a:r>
            <a:r>
              <a:rPr lang="en-US" baseline="0" dirty="0"/>
              <a:t> se v </a:t>
            </a:r>
            <a:r>
              <a:rPr lang="en-US" baseline="0" dirty="0" err="1"/>
              <a:t>jisté</a:t>
            </a:r>
            <a:r>
              <a:rPr lang="en-US" baseline="0" dirty="0"/>
              <a:t> </a:t>
            </a:r>
            <a:r>
              <a:rPr lang="en-US" baseline="0" dirty="0" err="1"/>
              <a:t>části</a:t>
            </a:r>
            <a:r>
              <a:rPr lang="en-US" baseline="0" dirty="0"/>
              <a:t> </a:t>
            </a:r>
            <a:r>
              <a:rPr lang="en-US" baseline="0" dirty="0" err="1"/>
              <a:t>života</a:t>
            </a:r>
            <a:r>
              <a:rPr lang="en-US" baseline="0" dirty="0"/>
              <a:t> </a:t>
            </a:r>
            <a:r>
              <a:rPr lang="en-US" baseline="0" dirty="0" err="1"/>
              <a:t>musí</a:t>
            </a:r>
            <a:r>
              <a:rPr lang="en-US" baseline="0" dirty="0"/>
              <a:t> </a:t>
            </a:r>
            <a:r>
              <a:rPr lang="en-US" baseline="0" dirty="0" err="1"/>
              <a:t>rozhodnout</a:t>
            </a:r>
            <a:r>
              <a:rPr lang="en-US" baseline="0" dirty="0"/>
              <a:t>, </a:t>
            </a:r>
            <a:r>
              <a:rPr lang="en-US" baseline="0" dirty="0" err="1"/>
              <a:t>kam</a:t>
            </a:r>
            <a:r>
              <a:rPr lang="en-US" baseline="0" dirty="0"/>
              <a:t> se </a:t>
            </a:r>
            <a:r>
              <a:rPr lang="en-US" baseline="0" dirty="0" err="1"/>
              <a:t>zařadí</a:t>
            </a:r>
            <a:r>
              <a:rPr lang="en-US" baseline="0" dirty="0"/>
              <a:t>. Toto je </a:t>
            </a:r>
            <a:r>
              <a:rPr lang="en-US" baseline="0" dirty="0" err="1"/>
              <a:t>velmi</a:t>
            </a:r>
            <a:r>
              <a:rPr lang="en-US" baseline="0" dirty="0"/>
              <a:t> </a:t>
            </a:r>
            <a:r>
              <a:rPr lang="en-US" baseline="0" dirty="0" err="1"/>
              <a:t>známý</a:t>
            </a:r>
            <a:r>
              <a:rPr lang="en-US" baseline="0" dirty="0"/>
              <a:t> </a:t>
            </a:r>
            <a:r>
              <a:rPr lang="en-US" baseline="0" dirty="0" err="1"/>
              <a:t>Kyosakiho</a:t>
            </a:r>
            <a:r>
              <a:rPr lang="en-US" baseline="0" dirty="0"/>
              <a:t> </a:t>
            </a:r>
            <a:r>
              <a:rPr lang="en-US" baseline="0" dirty="0" err="1"/>
              <a:t>kvadrant</a:t>
            </a:r>
            <a:r>
              <a:rPr lang="en-US" baseline="0" dirty="0"/>
              <a:t>, </a:t>
            </a:r>
            <a:r>
              <a:rPr lang="en-US" baseline="0" dirty="0" err="1"/>
              <a:t>který</a:t>
            </a:r>
            <a:r>
              <a:rPr lang="en-US" baseline="0" dirty="0"/>
              <a:t> </a:t>
            </a:r>
            <a:r>
              <a:rPr lang="en-US" baseline="0" dirty="0" err="1"/>
              <a:t>ukazuje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to, </a:t>
            </a:r>
            <a:r>
              <a:rPr lang="en-US" baseline="0" dirty="0" err="1"/>
              <a:t>odkud</a:t>
            </a:r>
            <a:r>
              <a:rPr lang="en-US" baseline="0" dirty="0"/>
              <a:t> </a:t>
            </a:r>
            <a:r>
              <a:rPr lang="en-US" baseline="0" dirty="0" err="1"/>
              <a:t>člověku</a:t>
            </a:r>
            <a:r>
              <a:rPr lang="en-US" baseline="0" dirty="0"/>
              <a:t> </a:t>
            </a:r>
            <a:r>
              <a:rPr lang="en-US" baseline="0" dirty="0" err="1"/>
              <a:t>plynou</a:t>
            </a:r>
            <a:r>
              <a:rPr lang="en-US" baseline="0" dirty="0"/>
              <a:t> </a:t>
            </a:r>
            <a:r>
              <a:rPr lang="en-US" baseline="0" dirty="0" err="1"/>
              <a:t>peníze</a:t>
            </a:r>
            <a:r>
              <a:rPr lang="en-US" baseline="0" dirty="0"/>
              <a:t>. My </a:t>
            </a:r>
            <a:r>
              <a:rPr lang="en-US" baseline="0" dirty="0" err="1"/>
              <a:t>vám</a:t>
            </a:r>
            <a:r>
              <a:rPr lang="en-US" baseline="0" dirty="0"/>
              <a:t> </a:t>
            </a:r>
            <a:r>
              <a:rPr lang="en-US" baseline="0" dirty="0" err="1"/>
              <a:t>dnes</a:t>
            </a:r>
            <a:r>
              <a:rPr lang="en-US" baseline="0" dirty="0"/>
              <a:t> </a:t>
            </a:r>
            <a:r>
              <a:rPr lang="en-US" baseline="0" dirty="0" err="1"/>
              <a:t>nabídneme</a:t>
            </a:r>
            <a:r>
              <a:rPr lang="en-US" baseline="0" dirty="0"/>
              <a:t> </a:t>
            </a:r>
            <a:r>
              <a:rPr lang="en-US" baseline="0" dirty="0" err="1"/>
              <a:t>možnost</a:t>
            </a:r>
            <a:r>
              <a:rPr lang="en-US" baseline="0" dirty="0"/>
              <a:t> se </a:t>
            </a:r>
            <a:r>
              <a:rPr lang="en-US" baseline="0" dirty="0" err="1"/>
              <a:t>zapojit</a:t>
            </a:r>
            <a:r>
              <a:rPr lang="en-US" baseline="0" dirty="0"/>
              <a:t> </a:t>
            </a:r>
            <a:r>
              <a:rPr lang="en-US" baseline="0" dirty="0" err="1"/>
              <a:t>jako</a:t>
            </a:r>
            <a:r>
              <a:rPr lang="en-US" baseline="0" dirty="0"/>
              <a:t> </a:t>
            </a:r>
            <a:r>
              <a:rPr lang="en-US" baseline="0" dirty="0" err="1"/>
              <a:t>osvč</a:t>
            </a:r>
            <a:r>
              <a:rPr lang="en-US" baseline="0" dirty="0"/>
              <a:t>, (</a:t>
            </a:r>
            <a:r>
              <a:rPr lang="en-US" baseline="0" dirty="0" err="1"/>
              <a:t>fyzioterapeut</a:t>
            </a:r>
            <a:r>
              <a:rPr lang="en-US" baseline="0" dirty="0"/>
              <a:t>, </a:t>
            </a:r>
            <a:r>
              <a:rPr lang="en-US" baseline="0" dirty="0" err="1"/>
              <a:t>lékař</a:t>
            </a:r>
            <a:r>
              <a:rPr lang="en-US" baseline="0" dirty="0"/>
              <a:t>, </a:t>
            </a:r>
            <a:r>
              <a:rPr lang="en-US" baseline="0" dirty="0" err="1"/>
              <a:t>léčitel</a:t>
            </a:r>
            <a:r>
              <a:rPr lang="en-US" baseline="0" dirty="0"/>
              <a:t>, </a:t>
            </a:r>
            <a:r>
              <a:rPr lang="en-US" baseline="0" dirty="0" err="1"/>
              <a:t>kondiční</a:t>
            </a:r>
            <a:r>
              <a:rPr lang="en-US" baseline="0" dirty="0"/>
              <a:t> </a:t>
            </a:r>
            <a:r>
              <a:rPr lang="en-US" baseline="0" dirty="0" err="1"/>
              <a:t>trénér</a:t>
            </a:r>
            <a:r>
              <a:rPr lang="en-US" baseline="0" dirty="0"/>
              <a:t>, fitness </a:t>
            </a:r>
            <a:r>
              <a:rPr lang="en-US" baseline="0" dirty="0" err="1"/>
              <a:t>trenér</a:t>
            </a:r>
            <a:r>
              <a:rPr lang="en-US" baseline="0" dirty="0"/>
              <a:t>, </a:t>
            </a:r>
            <a:r>
              <a:rPr lang="en-US" baseline="0" dirty="0" err="1"/>
              <a:t>maminka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mateřské</a:t>
            </a:r>
            <a:r>
              <a:rPr lang="en-US" baseline="0" dirty="0"/>
              <a:t>) </a:t>
            </a:r>
            <a:r>
              <a:rPr lang="en-US" baseline="0" dirty="0" err="1"/>
              <a:t>jako</a:t>
            </a:r>
            <a:r>
              <a:rPr lang="en-US" baseline="0" dirty="0"/>
              <a:t> </a:t>
            </a:r>
            <a:r>
              <a:rPr lang="en-US" baseline="0" dirty="0" err="1"/>
              <a:t>podnikatel</a:t>
            </a:r>
            <a:r>
              <a:rPr lang="en-US" baseline="0" dirty="0"/>
              <a:t> (</a:t>
            </a:r>
            <a:r>
              <a:rPr lang="en-US" baseline="0" dirty="0" err="1"/>
              <a:t>maitel</a:t>
            </a:r>
            <a:r>
              <a:rPr lang="en-US" baseline="0" dirty="0"/>
              <a:t> </a:t>
            </a:r>
            <a:r>
              <a:rPr lang="en-US" baseline="0" dirty="0" err="1"/>
              <a:t>firmy</a:t>
            </a:r>
            <a:r>
              <a:rPr lang="en-US" baseline="0" dirty="0"/>
              <a:t>, </a:t>
            </a:r>
            <a:r>
              <a:rPr lang="en-US" baseline="0" dirty="0" err="1"/>
              <a:t>lídr</a:t>
            </a:r>
            <a:r>
              <a:rPr lang="en-US" baseline="0" dirty="0"/>
              <a:t> </a:t>
            </a:r>
            <a:r>
              <a:rPr lang="en-US" baseline="0" dirty="0" err="1"/>
              <a:t>ze</a:t>
            </a:r>
            <a:r>
              <a:rPr lang="en-US" baseline="0" dirty="0"/>
              <a:t> </a:t>
            </a:r>
            <a:r>
              <a:rPr lang="en-US" baseline="0" dirty="0" err="1"/>
              <a:t>sí</a:t>
            </a:r>
            <a:r>
              <a:rPr lang="cs-CZ" baseline="0" dirty="0" err="1"/>
              <a:t>ťového</a:t>
            </a:r>
            <a:r>
              <a:rPr lang="cs-CZ" baseline="0" dirty="0"/>
              <a:t> marketingu, číšník, opravář aut</a:t>
            </a:r>
            <a:r>
              <a:rPr lang="en-US" baseline="0" dirty="0"/>
              <a:t>, ale I </a:t>
            </a:r>
            <a:r>
              <a:rPr lang="en-US" baseline="0" dirty="0" err="1"/>
              <a:t>jako</a:t>
            </a:r>
            <a:r>
              <a:rPr lang="en-US" baseline="0" dirty="0"/>
              <a:t> investor. </a:t>
            </a:r>
            <a:r>
              <a:rPr lang="en-US" baseline="0" dirty="0" err="1"/>
              <a:t>Investiční</a:t>
            </a:r>
            <a:r>
              <a:rPr lang="en-US" baseline="0" dirty="0"/>
              <a:t> </a:t>
            </a:r>
            <a:r>
              <a:rPr lang="en-US" baseline="0" dirty="0" err="1"/>
              <a:t>skupina</a:t>
            </a:r>
            <a:r>
              <a:rPr lang="en-US" baseline="0" dirty="0"/>
              <a:t>, </a:t>
            </a:r>
            <a:r>
              <a:rPr lang="en-US" baseline="0" dirty="0" err="1"/>
              <a:t>finanční</a:t>
            </a:r>
            <a:r>
              <a:rPr lang="en-US" baseline="0" dirty="0"/>
              <a:t> </a:t>
            </a:r>
            <a:r>
              <a:rPr lang="en-US" baseline="0" dirty="0" err="1"/>
              <a:t>poradce</a:t>
            </a:r>
            <a:r>
              <a:rPr lang="en-US" baseline="0" dirty="0"/>
              <a:t>, </a:t>
            </a:r>
            <a:r>
              <a:rPr lang="en-US" baseline="0" dirty="0" err="1"/>
              <a:t>investiční</a:t>
            </a:r>
            <a:r>
              <a:rPr lang="en-US" baseline="0" dirty="0"/>
              <a:t> </a:t>
            </a:r>
            <a:r>
              <a:rPr lang="en-US" baseline="0" dirty="0" err="1"/>
              <a:t>poradce</a:t>
            </a:r>
            <a:r>
              <a:rPr lang="en-US" baseline="0" dirty="0"/>
              <a:t>, </a:t>
            </a:r>
            <a:r>
              <a:rPr lang="en-US" baseline="0" dirty="0" err="1"/>
              <a:t>realit</a:t>
            </a:r>
            <a:r>
              <a:rPr lang="cs-CZ" baseline="0" dirty="0" err="1"/>
              <a:t>ťák</a:t>
            </a:r>
            <a:r>
              <a:rPr lang="cs-CZ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C6365-A31D-1F45-8AC1-E50472F5433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17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3" y="1237717"/>
            <a:ext cx="7991475" cy="2632992"/>
          </a:xfrm>
        </p:spPr>
        <p:txBody>
          <a:bodyPr anchor="b"/>
          <a:lstStyle>
            <a:lvl1pPr algn="ctr">
              <a:defRPr sz="5244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3" y="3972247"/>
            <a:ext cx="7991475" cy="1825938"/>
          </a:xfrm>
        </p:spPr>
        <p:txBody>
          <a:bodyPr/>
          <a:lstStyle>
            <a:lvl1pPr marL="0" indent="0" algn="ctr">
              <a:buNone/>
              <a:defRPr sz="2098"/>
            </a:lvl1pPr>
            <a:lvl2pPr marL="399593" indent="0" algn="ctr">
              <a:buNone/>
              <a:defRPr sz="1748"/>
            </a:lvl2pPr>
            <a:lvl3pPr marL="799186" indent="0" algn="ctr">
              <a:buNone/>
              <a:defRPr sz="1573"/>
            </a:lvl3pPr>
            <a:lvl4pPr marL="1198778" indent="0" algn="ctr">
              <a:buNone/>
              <a:defRPr sz="1398"/>
            </a:lvl4pPr>
            <a:lvl5pPr marL="1598371" indent="0" algn="ctr">
              <a:buNone/>
              <a:defRPr sz="1398"/>
            </a:lvl5pPr>
            <a:lvl6pPr marL="1997964" indent="0" algn="ctr">
              <a:buNone/>
              <a:defRPr sz="1398"/>
            </a:lvl6pPr>
            <a:lvl7pPr marL="2397557" indent="0" algn="ctr">
              <a:buNone/>
              <a:defRPr sz="1398"/>
            </a:lvl7pPr>
            <a:lvl8pPr marL="2797150" indent="0" algn="ctr">
              <a:buNone/>
              <a:defRPr sz="1398"/>
            </a:lvl8pPr>
            <a:lvl9pPr marL="3196742" indent="0" algn="ctr">
              <a:buNone/>
              <a:defRPr sz="1398"/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8BE0-A57B-E041-8FC7-9F6669B9B3A7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2E46-E45A-6043-A089-3C3590ED6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80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8BE0-A57B-E041-8FC7-9F6669B9B3A7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2E46-E45A-6043-A089-3C3590ED6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64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5199" y="402652"/>
            <a:ext cx="2297549" cy="6409166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2552" y="402652"/>
            <a:ext cx="6759456" cy="6409166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8BE0-A57B-E041-8FC7-9F6669B9B3A7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2E46-E45A-6043-A089-3C3590ED6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81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 og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786418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562876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ov – st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názvu"/>
          <p:cNvSpPr txBox="1">
            <a:spLocks noGrp="1"/>
          </p:cNvSpPr>
          <p:nvPr>
            <p:ph type="title"/>
          </p:nvPr>
        </p:nvSpPr>
        <p:spPr>
          <a:xfrm>
            <a:off x="1040557" y="2501255"/>
            <a:ext cx="8574187" cy="2560340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31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520148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8BE0-A57B-E041-8FC7-9F6669B9B3A7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2E46-E45A-6043-A089-3C3590ED6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62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002" y="1885462"/>
            <a:ext cx="9190196" cy="3145935"/>
          </a:xfrm>
        </p:spPr>
        <p:txBody>
          <a:bodyPr anchor="b"/>
          <a:lstStyle>
            <a:lvl1pPr>
              <a:defRPr sz="5244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7002" y="5061158"/>
            <a:ext cx="9190196" cy="1654373"/>
          </a:xfrm>
        </p:spPr>
        <p:txBody>
          <a:bodyPr/>
          <a:lstStyle>
            <a:lvl1pPr marL="0" indent="0">
              <a:buNone/>
              <a:defRPr sz="2098">
                <a:solidFill>
                  <a:schemeClr val="tx1">
                    <a:tint val="75000"/>
                  </a:schemeClr>
                </a:solidFill>
              </a:defRPr>
            </a:lvl1pPr>
            <a:lvl2pPr marL="399593" indent="0">
              <a:buNone/>
              <a:defRPr sz="1748">
                <a:solidFill>
                  <a:schemeClr val="tx1">
                    <a:tint val="75000"/>
                  </a:schemeClr>
                </a:solidFill>
              </a:defRPr>
            </a:lvl2pPr>
            <a:lvl3pPr marL="799186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3pPr>
            <a:lvl4pPr marL="1198778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4pPr>
            <a:lvl5pPr marL="1598371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5pPr>
            <a:lvl6pPr marL="1997964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6pPr>
            <a:lvl7pPr marL="2397557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7pPr>
            <a:lvl8pPr marL="2797150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8pPr>
            <a:lvl9pPr marL="3196742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8BE0-A57B-E041-8FC7-9F6669B9B3A7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2E46-E45A-6043-A089-3C3590ED6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38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2552" y="2013259"/>
            <a:ext cx="4528503" cy="4798559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4245" y="2013259"/>
            <a:ext cx="4528503" cy="4798559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8BE0-A57B-E041-8FC7-9F6669B9B3A7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2E46-E45A-6043-A089-3C3590ED6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5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940" y="402652"/>
            <a:ext cx="9190196" cy="1461801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3940" y="1853949"/>
            <a:ext cx="4507691" cy="908592"/>
          </a:xfrm>
        </p:spPr>
        <p:txBody>
          <a:bodyPr anchor="b"/>
          <a:lstStyle>
            <a:lvl1pPr marL="0" indent="0">
              <a:buNone/>
              <a:defRPr sz="2098" b="1"/>
            </a:lvl1pPr>
            <a:lvl2pPr marL="399593" indent="0">
              <a:buNone/>
              <a:defRPr sz="1748" b="1"/>
            </a:lvl2pPr>
            <a:lvl3pPr marL="799186" indent="0">
              <a:buNone/>
              <a:defRPr sz="1573" b="1"/>
            </a:lvl3pPr>
            <a:lvl4pPr marL="1198778" indent="0">
              <a:buNone/>
              <a:defRPr sz="1398" b="1"/>
            </a:lvl4pPr>
            <a:lvl5pPr marL="1598371" indent="0">
              <a:buNone/>
              <a:defRPr sz="1398" b="1"/>
            </a:lvl5pPr>
            <a:lvl6pPr marL="1997964" indent="0">
              <a:buNone/>
              <a:defRPr sz="1398" b="1"/>
            </a:lvl6pPr>
            <a:lvl7pPr marL="2397557" indent="0">
              <a:buNone/>
              <a:defRPr sz="1398" b="1"/>
            </a:lvl7pPr>
            <a:lvl8pPr marL="2797150" indent="0">
              <a:buNone/>
              <a:defRPr sz="1398" b="1"/>
            </a:lvl8pPr>
            <a:lvl9pPr marL="3196742" indent="0">
              <a:buNone/>
              <a:defRPr sz="1398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3940" y="2762541"/>
            <a:ext cx="4507691" cy="4063282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94246" y="1853949"/>
            <a:ext cx="4529890" cy="908592"/>
          </a:xfrm>
        </p:spPr>
        <p:txBody>
          <a:bodyPr anchor="b"/>
          <a:lstStyle>
            <a:lvl1pPr marL="0" indent="0">
              <a:buNone/>
              <a:defRPr sz="2098" b="1"/>
            </a:lvl1pPr>
            <a:lvl2pPr marL="399593" indent="0">
              <a:buNone/>
              <a:defRPr sz="1748" b="1"/>
            </a:lvl2pPr>
            <a:lvl3pPr marL="799186" indent="0">
              <a:buNone/>
              <a:defRPr sz="1573" b="1"/>
            </a:lvl3pPr>
            <a:lvl4pPr marL="1198778" indent="0">
              <a:buNone/>
              <a:defRPr sz="1398" b="1"/>
            </a:lvl4pPr>
            <a:lvl5pPr marL="1598371" indent="0">
              <a:buNone/>
              <a:defRPr sz="1398" b="1"/>
            </a:lvl5pPr>
            <a:lvl6pPr marL="1997964" indent="0">
              <a:buNone/>
              <a:defRPr sz="1398" b="1"/>
            </a:lvl6pPr>
            <a:lvl7pPr marL="2397557" indent="0">
              <a:buNone/>
              <a:defRPr sz="1398" b="1"/>
            </a:lvl7pPr>
            <a:lvl8pPr marL="2797150" indent="0">
              <a:buNone/>
              <a:defRPr sz="1398" b="1"/>
            </a:lvl8pPr>
            <a:lvl9pPr marL="3196742" indent="0">
              <a:buNone/>
              <a:defRPr sz="1398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94246" y="2762541"/>
            <a:ext cx="4529890" cy="4063282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8BE0-A57B-E041-8FC7-9F6669B9B3A7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2E46-E45A-6043-A089-3C3590ED6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83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8BE0-A57B-E041-8FC7-9F6669B9B3A7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2E46-E45A-6043-A089-3C3590ED6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1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8BE0-A57B-E041-8FC7-9F6669B9B3A7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2E46-E45A-6043-A089-3C3590ED6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12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940" y="504190"/>
            <a:ext cx="3436611" cy="1764665"/>
          </a:xfrm>
        </p:spPr>
        <p:txBody>
          <a:bodyPr anchor="b"/>
          <a:lstStyle>
            <a:lvl1pPr>
              <a:defRPr sz="2797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9890" y="1088911"/>
            <a:ext cx="5394246" cy="5374525"/>
          </a:xfrm>
        </p:spPr>
        <p:txBody>
          <a:bodyPr/>
          <a:lstStyle>
            <a:lvl1pPr>
              <a:defRPr sz="2797"/>
            </a:lvl1pPr>
            <a:lvl2pPr>
              <a:defRPr sz="2447"/>
            </a:lvl2pPr>
            <a:lvl3pPr>
              <a:defRPr sz="2098"/>
            </a:lvl3pPr>
            <a:lvl4pPr>
              <a:defRPr sz="1748"/>
            </a:lvl4pPr>
            <a:lvl5pPr>
              <a:defRPr sz="1748"/>
            </a:lvl5pPr>
            <a:lvl6pPr>
              <a:defRPr sz="1748"/>
            </a:lvl6pPr>
            <a:lvl7pPr>
              <a:defRPr sz="1748"/>
            </a:lvl7pPr>
            <a:lvl8pPr>
              <a:defRPr sz="1748"/>
            </a:lvl8pPr>
            <a:lvl9pPr>
              <a:defRPr sz="1748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3940" y="2268855"/>
            <a:ext cx="3436611" cy="4203335"/>
          </a:xfrm>
        </p:spPr>
        <p:txBody>
          <a:bodyPr/>
          <a:lstStyle>
            <a:lvl1pPr marL="0" indent="0">
              <a:buNone/>
              <a:defRPr sz="1398"/>
            </a:lvl1pPr>
            <a:lvl2pPr marL="399593" indent="0">
              <a:buNone/>
              <a:defRPr sz="1224"/>
            </a:lvl2pPr>
            <a:lvl3pPr marL="799186" indent="0">
              <a:buNone/>
              <a:defRPr sz="1049"/>
            </a:lvl3pPr>
            <a:lvl4pPr marL="1198778" indent="0">
              <a:buNone/>
              <a:defRPr sz="874"/>
            </a:lvl4pPr>
            <a:lvl5pPr marL="1598371" indent="0">
              <a:buNone/>
              <a:defRPr sz="874"/>
            </a:lvl5pPr>
            <a:lvl6pPr marL="1997964" indent="0">
              <a:buNone/>
              <a:defRPr sz="874"/>
            </a:lvl6pPr>
            <a:lvl7pPr marL="2397557" indent="0">
              <a:buNone/>
              <a:defRPr sz="874"/>
            </a:lvl7pPr>
            <a:lvl8pPr marL="2797150" indent="0">
              <a:buNone/>
              <a:defRPr sz="874"/>
            </a:lvl8pPr>
            <a:lvl9pPr marL="3196742" indent="0">
              <a:buNone/>
              <a:defRPr sz="874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8BE0-A57B-E041-8FC7-9F6669B9B3A7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2E46-E45A-6043-A089-3C3590ED6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2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940" y="504190"/>
            <a:ext cx="3436611" cy="1764665"/>
          </a:xfrm>
        </p:spPr>
        <p:txBody>
          <a:bodyPr anchor="b"/>
          <a:lstStyle>
            <a:lvl1pPr>
              <a:defRPr sz="2797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29890" y="1088911"/>
            <a:ext cx="5394246" cy="5374525"/>
          </a:xfrm>
        </p:spPr>
        <p:txBody>
          <a:bodyPr/>
          <a:lstStyle>
            <a:lvl1pPr marL="0" indent="0">
              <a:buNone/>
              <a:defRPr sz="2797"/>
            </a:lvl1pPr>
            <a:lvl2pPr marL="399593" indent="0">
              <a:buNone/>
              <a:defRPr sz="2447"/>
            </a:lvl2pPr>
            <a:lvl3pPr marL="799186" indent="0">
              <a:buNone/>
              <a:defRPr sz="2098"/>
            </a:lvl3pPr>
            <a:lvl4pPr marL="1198778" indent="0">
              <a:buNone/>
              <a:defRPr sz="1748"/>
            </a:lvl4pPr>
            <a:lvl5pPr marL="1598371" indent="0">
              <a:buNone/>
              <a:defRPr sz="1748"/>
            </a:lvl5pPr>
            <a:lvl6pPr marL="1997964" indent="0">
              <a:buNone/>
              <a:defRPr sz="1748"/>
            </a:lvl6pPr>
            <a:lvl7pPr marL="2397557" indent="0">
              <a:buNone/>
              <a:defRPr sz="1748"/>
            </a:lvl7pPr>
            <a:lvl8pPr marL="2797150" indent="0">
              <a:buNone/>
              <a:defRPr sz="1748"/>
            </a:lvl8pPr>
            <a:lvl9pPr marL="3196742" indent="0">
              <a:buNone/>
              <a:defRPr sz="174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3940" y="2268855"/>
            <a:ext cx="3436611" cy="4203335"/>
          </a:xfrm>
        </p:spPr>
        <p:txBody>
          <a:bodyPr/>
          <a:lstStyle>
            <a:lvl1pPr marL="0" indent="0">
              <a:buNone/>
              <a:defRPr sz="1398"/>
            </a:lvl1pPr>
            <a:lvl2pPr marL="399593" indent="0">
              <a:buNone/>
              <a:defRPr sz="1224"/>
            </a:lvl2pPr>
            <a:lvl3pPr marL="799186" indent="0">
              <a:buNone/>
              <a:defRPr sz="1049"/>
            </a:lvl3pPr>
            <a:lvl4pPr marL="1198778" indent="0">
              <a:buNone/>
              <a:defRPr sz="874"/>
            </a:lvl4pPr>
            <a:lvl5pPr marL="1598371" indent="0">
              <a:buNone/>
              <a:defRPr sz="874"/>
            </a:lvl5pPr>
            <a:lvl6pPr marL="1997964" indent="0">
              <a:buNone/>
              <a:defRPr sz="874"/>
            </a:lvl6pPr>
            <a:lvl7pPr marL="2397557" indent="0">
              <a:buNone/>
              <a:defRPr sz="874"/>
            </a:lvl7pPr>
            <a:lvl8pPr marL="2797150" indent="0">
              <a:buNone/>
              <a:defRPr sz="874"/>
            </a:lvl8pPr>
            <a:lvl9pPr marL="3196742" indent="0">
              <a:buNone/>
              <a:defRPr sz="874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8BE0-A57B-E041-8FC7-9F6669B9B3A7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2E46-E45A-6043-A089-3C3590ED6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1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2552" y="402652"/>
            <a:ext cx="9190196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552" y="2013259"/>
            <a:ext cx="9190196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2552" y="7009642"/>
            <a:ext cx="2397443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E8BE0-A57B-E041-8FC7-9F6669B9B3A7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9568" y="7009642"/>
            <a:ext cx="3596164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5305" y="7009642"/>
            <a:ext cx="2397443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2E46-E45A-6043-A089-3C3590ED6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4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</p:sldLayoutIdLst>
  <p:txStyles>
    <p:titleStyle>
      <a:lvl1pPr algn="l" defTabSz="799186" rtl="0" eaLnBrk="1" latinLnBrk="0" hangingPunct="1">
        <a:lnSpc>
          <a:spcPct val="90000"/>
        </a:lnSpc>
        <a:spcBef>
          <a:spcPct val="0"/>
        </a:spcBef>
        <a:buNone/>
        <a:defRPr sz="38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796" indent="-199796" algn="l" defTabSz="799186" rtl="0" eaLnBrk="1" latinLnBrk="0" hangingPunct="1">
        <a:lnSpc>
          <a:spcPct val="90000"/>
        </a:lnSpc>
        <a:spcBef>
          <a:spcPts val="874"/>
        </a:spcBef>
        <a:buFont typeface="Arial"/>
        <a:buChar char="•"/>
        <a:defRPr sz="2447" kern="1200">
          <a:solidFill>
            <a:schemeClr val="tx1"/>
          </a:solidFill>
          <a:latin typeface="+mn-lt"/>
          <a:ea typeface="+mn-ea"/>
          <a:cs typeface="+mn-cs"/>
        </a:defRPr>
      </a:lvl1pPr>
      <a:lvl2pPr marL="599389" indent="-199796" algn="l" defTabSz="799186" rtl="0" eaLnBrk="1" latinLnBrk="0" hangingPunct="1">
        <a:lnSpc>
          <a:spcPct val="90000"/>
        </a:lnSpc>
        <a:spcBef>
          <a:spcPts val="437"/>
        </a:spcBef>
        <a:buFont typeface="Arial"/>
        <a:buChar char="•"/>
        <a:defRPr sz="2098" kern="1200">
          <a:solidFill>
            <a:schemeClr val="tx1"/>
          </a:solidFill>
          <a:latin typeface="+mn-lt"/>
          <a:ea typeface="+mn-ea"/>
          <a:cs typeface="+mn-cs"/>
        </a:defRPr>
      </a:lvl2pPr>
      <a:lvl3pPr marL="998982" indent="-199796" algn="l" defTabSz="799186" rtl="0" eaLnBrk="1" latinLnBrk="0" hangingPunct="1">
        <a:lnSpc>
          <a:spcPct val="90000"/>
        </a:lnSpc>
        <a:spcBef>
          <a:spcPts val="437"/>
        </a:spcBef>
        <a:buFont typeface="Arial"/>
        <a:buChar char="•"/>
        <a:defRPr sz="1748" kern="1200">
          <a:solidFill>
            <a:schemeClr val="tx1"/>
          </a:solidFill>
          <a:latin typeface="+mn-lt"/>
          <a:ea typeface="+mn-ea"/>
          <a:cs typeface="+mn-cs"/>
        </a:defRPr>
      </a:lvl3pPr>
      <a:lvl4pPr marL="1398575" indent="-199796" algn="l" defTabSz="799186" rtl="0" eaLnBrk="1" latinLnBrk="0" hangingPunct="1">
        <a:lnSpc>
          <a:spcPct val="90000"/>
        </a:lnSpc>
        <a:spcBef>
          <a:spcPts val="437"/>
        </a:spcBef>
        <a:buFont typeface="Arial"/>
        <a:buChar char="•"/>
        <a:defRPr sz="1573" kern="1200">
          <a:solidFill>
            <a:schemeClr val="tx1"/>
          </a:solidFill>
          <a:latin typeface="+mn-lt"/>
          <a:ea typeface="+mn-ea"/>
          <a:cs typeface="+mn-cs"/>
        </a:defRPr>
      </a:lvl4pPr>
      <a:lvl5pPr marL="1798168" indent="-199796" algn="l" defTabSz="799186" rtl="0" eaLnBrk="1" latinLnBrk="0" hangingPunct="1">
        <a:lnSpc>
          <a:spcPct val="90000"/>
        </a:lnSpc>
        <a:spcBef>
          <a:spcPts val="437"/>
        </a:spcBef>
        <a:buFont typeface="Arial"/>
        <a:buChar char="•"/>
        <a:defRPr sz="1573" kern="1200">
          <a:solidFill>
            <a:schemeClr val="tx1"/>
          </a:solidFill>
          <a:latin typeface="+mn-lt"/>
          <a:ea typeface="+mn-ea"/>
          <a:cs typeface="+mn-cs"/>
        </a:defRPr>
      </a:lvl5pPr>
      <a:lvl6pPr marL="2197760" indent="-199796" algn="l" defTabSz="799186" rtl="0" eaLnBrk="1" latinLnBrk="0" hangingPunct="1">
        <a:lnSpc>
          <a:spcPct val="90000"/>
        </a:lnSpc>
        <a:spcBef>
          <a:spcPts val="437"/>
        </a:spcBef>
        <a:buFont typeface="Arial"/>
        <a:buChar char="•"/>
        <a:defRPr sz="1573" kern="1200">
          <a:solidFill>
            <a:schemeClr val="tx1"/>
          </a:solidFill>
          <a:latin typeface="+mn-lt"/>
          <a:ea typeface="+mn-ea"/>
          <a:cs typeface="+mn-cs"/>
        </a:defRPr>
      </a:lvl6pPr>
      <a:lvl7pPr marL="2597353" indent="-199796" algn="l" defTabSz="799186" rtl="0" eaLnBrk="1" latinLnBrk="0" hangingPunct="1">
        <a:lnSpc>
          <a:spcPct val="90000"/>
        </a:lnSpc>
        <a:spcBef>
          <a:spcPts val="437"/>
        </a:spcBef>
        <a:buFont typeface="Arial"/>
        <a:buChar char="•"/>
        <a:defRPr sz="1573" kern="1200">
          <a:solidFill>
            <a:schemeClr val="tx1"/>
          </a:solidFill>
          <a:latin typeface="+mn-lt"/>
          <a:ea typeface="+mn-ea"/>
          <a:cs typeface="+mn-cs"/>
        </a:defRPr>
      </a:lvl7pPr>
      <a:lvl8pPr marL="2996946" indent="-199796" algn="l" defTabSz="799186" rtl="0" eaLnBrk="1" latinLnBrk="0" hangingPunct="1">
        <a:lnSpc>
          <a:spcPct val="90000"/>
        </a:lnSpc>
        <a:spcBef>
          <a:spcPts val="437"/>
        </a:spcBef>
        <a:buFont typeface="Arial"/>
        <a:buChar char="•"/>
        <a:defRPr sz="1573" kern="1200">
          <a:solidFill>
            <a:schemeClr val="tx1"/>
          </a:solidFill>
          <a:latin typeface="+mn-lt"/>
          <a:ea typeface="+mn-ea"/>
          <a:cs typeface="+mn-cs"/>
        </a:defRPr>
      </a:lvl8pPr>
      <a:lvl9pPr marL="3396539" indent="-199796" algn="l" defTabSz="799186" rtl="0" eaLnBrk="1" latinLnBrk="0" hangingPunct="1">
        <a:lnSpc>
          <a:spcPct val="90000"/>
        </a:lnSpc>
        <a:spcBef>
          <a:spcPts val="437"/>
        </a:spcBef>
        <a:buFont typeface="Arial"/>
        <a:buChar char="•"/>
        <a:defRPr sz="157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99186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1pPr>
      <a:lvl2pPr marL="399593" algn="l" defTabSz="799186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2pPr>
      <a:lvl3pPr marL="799186" algn="l" defTabSz="799186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3pPr>
      <a:lvl4pPr marL="1198778" algn="l" defTabSz="799186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4pPr>
      <a:lvl5pPr marL="1598371" algn="l" defTabSz="799186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5pPr>
      <a:lvl6pPr marL="1997964" algn="l" defTabSz="799186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6pPr>
      <a:lvl7pPr marL="2397557" algn="l" defTabSz="799186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7pPr>
      <a:lvl8pPr marL="2797150" algn="l" defTabSz="799186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8pPr>
      <a:lvl9pPr marL="3196742" algn="l" defTabSz="799186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NbfPtBibpE&amp;ab_channel=PetriKiuru" TargetMode="External"/><Relationship Id="rId2" Type="http://schemas.openxmlformats.org/officeDocument/2006/relationships/hyperlink" Target="https://youtu.be/JBEmhIZFPwM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youtu.be/dFaUpAWdesg" TargetMode="External"/><Relationship Id="rId5" Type="http://schemas.openxmlformats.org/officeDocument/2006/relationships/hyperlink" Target="https://youtu.be/VL4j_UAWQ0A" TargetMode="External"/><Relationship Id="rId4" Type="http://schemas.openxmlformats.org/officeDocument/2006/relationships/hyperlink" Target="https://www.youtube.com/watch?v=el7HPk8dUso&amp;ab_channel=ZinzinoGroup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ti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0A38BB1-82E6-4967-8BAF-82E5BA9E9EDC}"/>
              </a:ext>
            </a:extLst>
          </p:cNvPr>
          <p:cNvSpPr txBox="1"/>
          <p:nvPr/>
        </p:nvSpPr>
        <p:spPr>
          <a:xfrm>
            <a:off x="228276" y="1021506"/>
            <a:ext cx="100000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/>
              </a:rPr>
              <a:t>https://youtu.be/JBEmhIZFPwM</a:t>
            </a:r>
            <a:br>
              <a:rPr lang="cs-CZ" dirty="0"/>
            </a:br>
            <a:r>
              <a:rPr lang="cs-CZ" dirty="0"/>
              <a:t>SK SLAVIA PRAHA </a:t>
            </a:r>
          </a:p>
          <a:p>
            <a:endParaRPr lang="cs-CZ" dirty="0"/>
          </a:p>
          <a:p>
            <a:r>
              <a:rPr lang="cs-CZ" dirty="0">
                <a:hlinkClick r:id="rId3"/>
              </a:rPr>
              <a:t>https://www.youtube.com/watch?v=LNbfPtBibpE&amp;ab_channel=PetriKiuru</a:t>
            </a:r>
            <a:endParaRPr lang="cs-CZ" dirty="0"/>
          </a:p>
          <a:p>
            <a:r>
              <a:rPr lang="cs-CZ" dirty="0"/>
              <a:t>ROBERT LEWANDOWSKI </a:t>
            </a:r>
          </a:p>
          <a:p>
            <a:endParaRPr lang="cs-CZ" dirty="0"/>
          </a:p>
          <a:p>
            <a:r>
              <a:rPr lang="cs-CZ" dirty="0">
                <a:hlinkClick r:id="rId4"/>
              </a:rPr>
              <a:t>https://www.youtube.com/watch?v=el7HPk8dUso&amp;ab_channel=ZinzinoGroup</a:t>
            </a:r>
            <a:br>
              <a:rPr lang="cs-CZ" dirty="0"/>
            </a:br>
            <a:r>
              <a:rPr lang="cs-CZ" dirty="0"/>
              <a:t>Záruka rovnováhy – příběh Vítka</a:t>
            </a:r>
          </a:p>
          <a:p>
            <a:br>
              <a:rPr lang="cs-CZ" dirty="0"/>
            </a:br>
            <a:r>
              <a:rPr lang="cs-CZ" b="1" i="0" u="none" strike="noStrike" dirty="0">
                <a:solidFill>
                  <a:srgbClr val="158EBF"/>
                </a:solidFill>
                <a:effectLst/>
                <a:latin typeface="Open Sans" panose="020B0606030504020204" pitchFamily="34" charset="0"/>
                <a:hlinkClick r:id="rId5"/>
              </a:rPr>
              <a:t>https://youtu.be/VL4j_UAWQ0A</a:t>
            </a:r>
            <a:br>
              <a:rPr lang="cs-CZ" b="1" i="0" u="none" strike="noStrike" dirty="0">
                <a:solidFill>
                  <a:srgbClr val="158EBF"/>
                </a:solidFill>
                <a:effectLst/>
                <a:latin typeface="Open Sans" panose="020B0606030504020204" pitchFamily="34" charset="0"/>
              </a:rPr>
            </a:br>
            <a:r>
              <a:rPr lang="cs-CZ" b="1" i="0" u="none" strike="noStrike" dirty="0" err="1">
                <a:solidFill>
                  <a:srgbClr val="158EBF"/>
                </a:solidFill>
                <a:effectLst/>
                <a:latin typeface="Open Sans" panose="020B0606030504020204" pitchFamily="34" charset="0"/>
              </a:rPr>
              <a:t>Příbeh</a:t>
            </a:r>
            <a:r>
              <a:rPr lang="cs-CZ" b="1" i="0" u="none" strike="noStrike" dirty="0">
                <a:solidFill>
                  <a:srgbClr val="158EBF"/>
                </a:solidFill>
                <a:effectLst/>
                <a:latin typeface="Open Sans" panose="020B0606030504020204" pitchFamily="34" charset="0"/>
              </a:rPr>
              <a:t> Simona Lva </a:t>
            </a:r>
            <a:r>
              <a:rPr lang="cs-CZ" b="1" i="0" u="none" strike="noStrike" dirty="0" err="1">
                <a:solidFill>
                  <a:srgbClr val="158EBF"/>
                </a:solidFill>
                <a:effectLst/>
                <a:latin typeface="Open Sans" panose="020B0606030504020204" pitchFamily="34" charset="0"/>
              </a:rPr>
              <a:t>Fedorčáka</a:t>
            </a:r>
            <a:endParaRPr lang="cs-CZ" b="1" i="0" u="none" strike="noStrike" dirty="0">
              <a:solidFill>
                <a:srgbClr val="158EBF"/>
              </a:solidFill>
              <a:effectLst/>
              <a:latin typeface="Open Sans" panose="020B0606030504020204" pitchFamily="34" charset="0"/>
            </a:endParaRPr>
          </a:p>
          <a:p>
            <a:br>
              <a:rPr lang="cs-CZ" dirty="0"/>
            </a:br>
            <a:r>
              <a:rPr lang="cs-CZ" b="1" i="0" u="none" strike="noStrike" dirty="0">
                <a:solidFill>
                  <a:srgbClr val="158EBF"/>
                </a:solidFill>
                <a:effectLst/>
                <a:latin typeface="Open Sans" panose="020B0606030504020204" pitchFamily="34" charset="0"/>
              </a:rPr>
              <a:t>https://youtu.be/SeliQGMgC_4 </a:t>
            </a:r>
            <a:br>
              <a:rPr lang="cs-CZ" dirty="0"/>
            </a:br>
            <a:r>
              <a:rPr lang="cs-CZ" b="1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Sympozium sportovní medicíny 2021 -Farmakologická výživa pro sportovce</a:t>
            </a:r>
          </a:p>
          <a:p>
            <a:endParaRPr lang="cs-CZ" b="1" i="0" dirty="0">
              <a:solidFill>
                <a:srgbClr val="111111"/>
              </a:solidFill>
              <a:effectLst/>
              <a:latin typeface="Open Sans" panose="020B0606030504020204" pitchFamily="34" charset="0"/>
            </a:endParaRPr>
          </a:p>
          <a:p>
            <a:r>
              <a:rPr lang="cs-CZ" b="1" i="0" dirty="0">
                <a:solidFill>
                  <a:srgbClr val="158EBF"/>
                </a:solidFill>
                <a:effectLst/>
                <a:latin typeface="Open Sans" panose="020B0606030504020204" pitchFamily="34" charset="0"/>
                <a:hlinkClick r:id="rId6"/>
              </a:rPr>
              <a:t>https://youtu.be/dFaUpAWdesg</a:t>
            </a:r>
            <a:endParaRPr lang="cs-CZ" b="1" i="0" dirty="0">
              <a:solidFill>
                <a:srgbClr val="158EBF"/>
              </a:solidFill>
              <a:effectLst/>
              <a:latin typeface="Open Sans" panose="020B0606030504020204" pitchFamily="34" charset="0"/>
            </a:endParaRPr>
          </a:p>
          <a:p>
            <a:r>
              <a:rPr lang="cs-CZ" b="1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 Sympozium sportovní medicíny 2022 - </a:t>
            </a:r>
            <a:r>
              <a:rPr lang="cs-CZ" b="1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Farmakonutrice</a:t>
            </a:r>
            <a:r>
              <a:rPr lang="cs-CZ" b="1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pro sportovce 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455737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tencia"/>
          <p:cNvSpPr txBox="1">
            <a:spLocks noGrp="1"/>
          </p:cNvSpPr>
          <p:nvPr>
            <p:ph type="title"/>
          </p:nvPr>
        </p:nvSpPr>
        <p:spPr>
          <a:xfrm>
            <a:off x="-1376949" y="1793108"/>
            <a:ext cx="13409197" cy="132671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cs-CZ" sz="4800" dirty="0">
                <a:solidFill>
                  <a:srgbClr val="0070C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RETENCE</a:t>
            </a:r>
            <a:r>
              <a:rPr lang="cs-CZ" sz="48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 </a:t>
            </a:r>
            <a:br>
              <a:rPr lang="cs-CZ" sz="48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</a:br>
            <a:br>
              <a:rPr lang="cs-CZ" sz="48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</a:br>
            <a:r>
              <a:rPr lang="cs-CZ" sz="48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(PRAVIDELNÝ OPAKOVANÝ NÁKUP) </a:t>
            </a:r>
            <a:endParaRPr sz="48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28" name="80%"/>
          <p:cNvSpPr txBox="1"/>
          <p:nvPr/>
        </p:nvSpPr>
        <p:spPr>
          <a:xfrm>
            <a:off x="4352759" y="4443033"/>
            <a:ext cx="1949779" cy="117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217" tIns="31217" rIns="31217" bIns="31217" anchor="ctr">
            <a:spAutoFit/>
          </a:bodyPr>
          <a:lstStyle>
            <a:lvl1pPr>
              <a:defRPr sz="10200"/>
            </a:lvl1pPr>
          </a:lstStyle>
          <a:p>
            <a:r>
              <a:rPr sz="7200" dirty="0">
                <a:solidFill>
                  <a:srgbClr val="0070C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80%</a:t>
            </a:r>
          </a:p>
        </p:txBody>
      </p:sp>
    </p:spTree>
    <p:extLst>
      <p:ext uri="{BB962C8B-B14F-4D97-AF65-F5344CB8AC3E}">
        <p14:creationId xmlns:p14="http://schemas.microsoft.com/office/powerpoint/2010/main" val="343008311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oose your Quadrant">
            <a:extLst>
              <a:ext uri="{FF2B5EF4-FFF2-40B4-BE49-F238E27FC236}">
                <a16:creationId xmlns:a16="http://schemas.microsoft.com/office/drawing/2014/main" id="{B777E7FF-C439-41BD-9C88-612CAF162E79}"/>
              </a:ext>
            </a:extLst>
          </p:cNvPr>
          <p:cNvSpPr txBox="1"/>
          <p:nvPr/>
        </p:nvSpPr>
        <p:spPr>
          <a:xfrm>
            <a:off x="245955" y="1234772"/>
            <a:ext cx="9648006" cy="493624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175" tIns="22175" rIns="22175" bIns="22175" anchor="ctr">
            <a:spAutoFit/>
          </a:bodyPr>
          <a:lstStyle/>
          <a:p>
            <a:pPr defTabSz="199582">
              <a:lnSpc>
                <a:spcPts val="3492"/>
              </a:lnSpc>
              <a:defRPr sz="7500" b="1">
                <a:solidFill>
                  <a:srgbClr val="5A3B96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cs-CZ" sz="327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zdraví na 8 měsíců – PŘEDPLATNÉ</a:t>
            </a:r>
            <a:endParaRPr sz="3274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8BC5F47B-AE92-45F7-8CA1-68A3C58A9502}"/>
              </a:ext>
            </a:extLst>
          </p:cNvPr>
          <p:cNvCxnSpPr/>
          <p:nvPr/>
        </p:nvCxnSpPr>
        <p:spPr>
          <a:xfrm>
            <a:off x="1149432" y="5984394"/>
            <a:ext cx="8535543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C616CEDF-3610-4A72-8A85-BEC7275B7CD6}"/>
              </a:ext>
            </a:extLst>
          </p:cNvPr>
          <p:cNvCxnSpPr/>
          <p:nvPr/>
        </p:nvCxnSpPr>
        <p:spPr>
          <a:xfrm>
            <a:off x="1149431" y="5861581"/>
            <a:ext cx="0" cy="23027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BF0F7220-3539-4BAB-A6DD-676B04802982}"/>
              </a:ext>
            </a:extLst>
          </p:cNvPr>
          <p:cNvCxnSpPr/>
          <p:nvPr/>
        </p:nvCxnSpPr>
        <p:spPr>
          <a:xfrm>
            <a:off x="2052621" y="5861581"/>
            <a:ext cx="0" cy="23027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0C3BF4E9-5766-431A-AA3B-EBA012D86DA2}"/>
              </a:ext>
            </a:extLst>
          </p:cNvPr>
          <p:cNvCxnSpPr/>
          <p:nvPr/>
        </p:nvCxnSpPr>
        <p:spPr>
          <a:xfrm>
            <a:off x="5829139" y="5869257"/>
            <a:ext cx="0" cy="23027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9FD9B372-5777-427C-888C-3FEBB3C7F266}"/>
              </a:ext>
            </a:extLst>
          </p:cNvPr>
          <p:cNvCxnSpPr/>
          <p:nvPr/>
        </p:nvCxnSpPr>
        <p:spPr>
          <a:xfrm>
            <a:off x="4516569" y="5869257"/>
            <a:ext cx="0" cy="23027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15C86A02-297A-4845-9328-8A430E886335}"/>
              </a:ext>
            </a:extLst>
          </p:cNvPr>
          <p:cNvCxnSpPr/>
          <p:nvPr/>
        </p:nvCxnSpPr>
        <p:spPr>
          <a:xfrm>
            <a:off x="3380544" y="5869257"/>
            <a:ext cx="0" cy="23027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B4A38798-9860-43D6-A41F-2C545DCF2D2C}"/>
              </a:ext>
            </a:extLst>
          </p:cNvPr>
          <p:cNvCxnSpPr/>
          <p:nvPr/>
        </p:nvCxnSpPr>
        <p:spPr>
          <a:xfrm>
            <a:off x="7041923" y="5874374"/>
            <a:ext cx="0" cy="23027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BDCC801A-CFDE-4167-B05F-5C91AE9AF73D}"/>
              </a:ext>
            </a:extLst>
          </p:cNvPr>
          <p:cNvCxnSpPr/>
          <p:nvPr/>
        </p:nvCxnSpPr>
        <p:spPr>
          <a:xfrm>
            <a:off x="8170272" y="5882049"/>
            <a:ext cx="0" cy="23027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ED69A72-B72F-4FD5-8860-E229EAFDBFCA}"/>
              </a:ext>
            </a:extLst>
          </p:cNvPr>
          <p:cNvSpPr txBox="1"/>
          <p:nvPr/>
        </p:nvSpPr>
        <p:spPr>
          <a:xfrm>
            <a:off x="9462375" y="6101126"/>
            <a:ext cx="951805" cy="380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175" tIns="22175" rIns="22175" bIns="22175" numCol="1" spcCol="38100" rtlCol="0" anchor="ctr">
            <a:spAutoFit/>
          </a:bodyPr>
          <a:lstStyle/>
          <a:p>
            <a:pPr algn="ctr" defTabSz="360359" hangingPunct="0"/>
            <a:r>
              <a:rPr lang="cs-CZ" sz="2182" dirty="0">
                <a:solidFill>
                  <a:srgbClr val="000000"/>
                </a:solidFill>
                <a:sym typeface="Helvetica Light"/>
              </a:rPr>
              <a:t>měsíce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B9A084B-7DC2-410F-8B55-F6C9FE50F475}"/>
              </a:ext>
            </a:extLst>
          </p:cNvPr>
          <p:cNvSpPr txBox="1"/>
          <p:nvPr/>
        </p:nvSpPr>
        <p:spPr>
          <a:xfrm>
            <a:off x="5417203" y="6229056"/>
            <a:ext cx="951805" cy="380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175" tIns="22175" rIns="22175" bIns="22175" numCol="1" spcCol="38100" rtlCol="0" anchor="ctr">
            <a:spAutoFit/>
          </a:bodyPr>
          <a:lstStyle/>
          <a:p>
            <a:pPr algn="ctr" defTabSz="360359" hangingPunct="0"/>
            <a:r>
              <a:rPr lang="cs-CZ" sz="2182" dirty="0">
                <a:solidFill>
                  <a:srgbClr val="000000"/>
                </a:solidFill>
                <a:sym typeface="Helvetica Light"/>
              </a:rPr>
              <a:t>4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D3E9299-6ED2-42D6-80B0-CFAD2C9AAC2F}"/>
              </a:ext>
            </a:extLst>
          </p:cNvPr>
          <p:cNvSpPr txBox="1"/>
          <p:nvPr/>
        </p:nvSpPr>
        <p:spPr>
          <a:xfrm>
            <a:off x="6566022" y="6212470"/>
            <a:ext cx="951805" cy="380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175" tIns="22175" rIns="22175" bIns="22175" numCol="1" spcCol="38100" rtlCol="0" anchor="ctr">
            <a:spAutoFit/>
          </a:bodyPr>
          <a:lstStyle/>
          <a:p>
            <a:pPr algn="ctr" defTabSz="360359" hangingPunct="0"/>
            <a:r>
              <a:rPr lang="cs-CZ" sz="2182" dirty="0">
                <a:solidFill>
                  <a:srgbClr val="000000"/>
                </a:solidFill>
                <a:sym typeface="Helvetica Light"/>
              </a:rPr>
              <a:t>5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A4BA5955-FDDE-4A1C-BCFD-D6DB9CA2FFE9}"/>
              </a:ext>
            </a:extLst>
          </p:cNvPr>
          <p:cNvSpPr txBox="1"/>
          <p:nvPr/>
        </p:nvSpPr>
        <p:spPr>
          <a:xfrm>
            <a:off x="7694371" y="6177215"/>
            <a:ext cx="951805" cy="4136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175" tIns="22175" rIns="22175" bIns="22175" numCol="1" spcCol="38100" rtlCol="0" anchor="ctr">
            <a:spAutoFit/>
          </a:bodyPr>
          <a:lstStyle/>
          <a:p>
            <a:pPr algn="ctr" defTabSz="360359" hangingPunct="0"/>
            <a:r>
              <a:rPr lang="cs-CZ" sz="2397" dirty="0"/>
              <a:t>6</a:t>
            </a:r>
            <a:endParaRPr lang="cs-CZ" sz="2397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C99C022-40E1-4997-93AB-88CED5E16D5B}"/>
              </a:ext>
            </a:extLst>
          </p:cNvPr>
          <p:cNvSpPr txBox="1"/>
          <p:nvPr/>
        </p:nvSpPr>
        <p:spPr>
          <a:xfrm>
            <a:off x="4040668" y="6229056"/>
            <a:ext cx="951805" cy="380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175" tIns="22175" rIns="22175" bIns="22175" numCol="1" spcCol="38100" rtlCol="0" anchor="ctr">
            <a:spAutoFit/>
          </a:bodyPr>
          <a:lstStyle/>
          <a:p>
            <a:pPr algn="ctr" defTabSz="360359" hangingPunct="0"/>
            <a:r>
              <a:rPr lang="cs-CZ" sz="2182" dirty="0">
                <a:solidFill>
                  <a:srgbClr val="000000"/>
                </a:solidFill>
                <a:sym typeface="Helvetica Light"/>
              </a:rPr>
              <a:t>3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C4C83F1-E60E-49C5-BA56-0E1396BECA43}"/>
              </a:ext>
            </a:extLst>
          </p:cNvPr>
          <p:cNvSpPr txBox="1"/>
          <p:nvPr/>
        </p:nvSpPr>
        <p:spPr>
          <a:xfrm>
            <a:off x="2904643" y="6217822"/>
            <a:ext cx="951805" cy="380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175" tIns="22175" rIns="22175" bIns="22175" numCol="1" spcCol="38100" rtlCol="0" anchor="ctr">
            <a:spAutoFit/>
          </a:bodyPr>
          <a:lstStyle/>
          <a:p>
            <a:pPr algn="ctr" defTabSz="360359" hangingPunct="0"/>
            <a:r>
              <a:rPr lang="cs-CZ" sz="2182" dirty="0">
                <a:solidFill>
                  <a:srgbClr val="000000"/>
                </a:solidFill>
                <a:sym typeface="Helvetica Light"/>
              </a:rPr>
              <a:t>2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19D3089-4278-4C4A-8423-D04396613498}"/>
              </a:ext>
            </a:extLst>
          </p:cNvPr>
          <p:cNvSpPr txBox="1"/>
          <p:nvPr/>
        </p:nvSpPr>
        <p:spPr>
          <a:xfrm>
            <a:off x="1576720" y="6229056"/>
            <a:ext cx="951805" cy="380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175" tIns="22175" rIns="22175" bIns="22175" numCol="1" spcCol="38100" rtlCol="0" anchor="ctr">
            <a:spAutoFit/>
          </a:bodyPr>
          <a:lstStyle/>
          <a:p>
            <a:pPr algn="ctr" defTabSz="360359" hangingPunct="0"/>
            <a:r>
              <a:rPr lang="cs-CZ" sz="2182" dirty="0">
                <a:solidFill>
                  <a:srgbClr val="000000"/>
                </a:solidFill>
                <a:sym typeface="Helvetica Light"/>
              </a:rPr>
              <a:t>1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1635DCF3-04D9-44BF-B563-4185B5494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15" y="2535482"/>
            <a:ext cx="1359633" cy="742431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C3063A08-CD11-43FE-80E0-7E0AF5F41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728" y="3576943"/>
            <a:ext cx="1359633" cy="742431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24F57B50-A04D-4EF8-A3FF-A2533D67C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388" y="2491701"/>
            <a:ext cx="1359633" cy="742431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CB95F41F-3053-4284-A5FF-D5DFC33D6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621" y="3541295"/>
            <a:ext cx="1359633" cy="742431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AB5E2B6-2D9B-443E-AD71-9DD5BEA9F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105" y="4340531"/>
            <a:ext cx="528928" cy="1169663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ABF19A99-E881-463A-B156-C08AF8A12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694" y="4343939"/>
            <a:ext cx="528928" cy="1169663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3D1E3ED5-6E08-4B23-AF86-122434C62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249" y="4401326"/>
            <a:ext cx="528928" cy="1169663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17EA31D0-85EA-40B3-961D-E1CCA9F52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885" y="4352232"/>
            <a:ext cx="528928" cy="1169663"/>
          </a:xfrm>
          <a:prstGeom prst="rect">
            <a:avLst/>
          </a:prstGeom>
        </p:spPr>
      </p:pic>
      <p:pic>
        <p:nvPicPr>
          <p:cNvPr id="53" name="Obrázek 52">
            <a:extLst>
              <a:ext uri="{FF2B5EF4-FFF2-40B4-BE49-F238E27FC236}">
                <a16:creationId xmlns:a16="http://schemas.microsoft.com/office/drawing/2014/main" id="{5A80E3E5-C0C2-415B-A7EF-E1900F26E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280" y="4343939"/>
            <a:ext cx="528928" cy="1169663"/>
          </a:xfrm>
          <a:prstGeom prst="rect">
            <a:avLst/>
          </a:prstGeom>
        </p:spPr>
      </p:pic>
      <p:pic>
        <p:nvPicPr>
          <p:cNvPr id="54" name="Obrázek 53">
            <a:extLst>
              <a:ext uri="{FF2B5EF4-FFF2-40B4-BE49-F238E27FC236}">
                <a16:creationId xmlns:a16="http://schemas.microsoft.com/office/drawing/2014/main" id="{EE7078CD-C3D1-4007-ABEF-4772AF698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808" y="4352233"/>
            <a:ext cx="528928" cy="1169663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67276235-9DDA-43F9-B279-C72E6789C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66" y="3405845"/>
            <a:ext cx="932569" cy="667943"/>
          </a:xfrm>
          <a:prstGeom prst="rect">
            <a:avLst/>
          </a:prstGeom>
        </p:spPr>
      </p:pic>
      <p:pic>
        <p:nvPicPr>
          <p:cNvPr id="55" name="Obrázek 54">
            <a:extLst>
              <a:ext uri="{FF2B5EF4-FFF2-40B4-BE49-F238E27FC236}">
                <a16:creationId xmlns:a16="http://schemas.microsoft.com/office/drawing/2014/main" id="{E716235E-04BD-4979-979B-1C7E067BD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136" y="3436028"/>
            <a:ext cx="932569" cy="667943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3BF62B3E-8972-4C2E-9810-2C9CBDAEB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955" y="4415463"/>
            <a:ext cx="1437167" cy="12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685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 descr="Image result for pozadí jednoduché modré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" y="784622"/>
            <a:ext cx="10654552" cy="5975181"/>
          </a:xfrm>
          <a:prstGeom prst="rect">
            <a:avLst/>
          </a:prstGeom>
          <a:noFill/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A4B1AA24-224E-4872-AD54-CA4F651CB50B}"/>
              </a:ext>
            </a:extLst>
          </p:cNvPr>
          <p:cNvSpPr txBox="1">
            <a:spLocks/>
          </p:cNvSpPr>
          <p:nvPr/>
        </p:nvSpPr>
        <p:spPr>
          <a:xfrm>
            <a:off x="0" y="1380557"/>
            <a:ext cx="10654552" cy="955576"/>
          </a:xfrm>
          <a:prstGeom prst="rect">
            <a:avLst/>
          </a:prstGeom>
        </p:spPr>
        <p:txBody>
          <a:bodyPr lIns="94143" tIns="47071" rIns="94143" bIns="47071"/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cs-CZ" sz="6201" b="1" spc="-62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Proč mít 25 zákazníků (PŘEDPLATNÝCH)</a:t>
            </a:r>
            <a:r>
              <a:rPr lang="cs-CZ" sz="508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cs-CZ" sz="4664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jak si optimálně poskládat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cs-CZ" sz="4664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portfólio</a:t>
            </a:r>
            <a:r>
              <a:rPr lang="cs-CZ" sz="4664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zákazníků?</a:t>
            </a:r>
            <a:r>
              <a:rPr lang="cs-CZ" sz="4664" b="1" spc="-6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endParaRPr lang="cs-CZ" sz="4664" b="1" spc="-62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7156A9F4-73E1-4F4D-B0B3-72F580C0C503}"/>
              </a:ext>
            </a:extLst>
          </p:cNvPr>
          <p:cNvSpPr txBox="1">
            <a:spLocks/>
          </p:cNvSpPr>
          <p:nvPr/>
        </p:nvSpPr>
        <p:spPr>
          <a:xfrm>
            <a:off x="374" y="4548715"/>
            <a:ext cx="10654552" cy="1388483"/>
          </a:xfrm>
          <a:prstGeom prst="rect">
            <a:avLst/>
          </a:prstGeom>
        </p:spPr>
        <p:txBody>
          <a:bodyPr lIns="94143" tIns="47071" rIns="94143" bIns="47071"/>
          <a:lstStyle/>
          <a:p>
            <a:pPr marL="188294" indent="-188294" algn="ctr">
              <a:lnSpc>
                <a:spcPct val="90000"/>
              </a:lnSpc>
              <a:spcBef>
                <a:spcPts val="1236"/>
              </a:spcBef>
              <a:buClr>
                <a:schemeClr val="accent1"/>
              </a:buClr>
              <a:defRPr/>
            </a:pPr>
            <a:r>
              <a:rPr lang="cs-CZ" sz="3710" b="1" dirty="0">
                <a:solidFill>
                  <a:schemeClr val="accent1">
                    <a:lumMod val="75000"/>
                  </a:schemeClr>
                </a:solidFill>
              </a:rPr>
              <a:t>Jak se stát rentiérem a brát fixní odměnu? </a:t>
            </a:r>
          </a:p>
          <a:p>
            <a:pPr marL="188294" indent="-188294" algn="ctr">
              <a:lnSpc>
                <a:spcPct val="90000"/>
              </a:lnSpc>
              <a:spcBef>
                <a:spcPts val="1236"/>
              </a:spcBef>
              <a:buClr>
                <a:schemeClr val="accent1"/>
              </a:buClr>
              <a:defRPr/>
            </a:pPr>
            <a:r>
              <a:rPr lang="cs-CZ" sz="3710" b="1" dirty="0">
                <a:solidFill>
                  <a:schemeClr val="accent1">
                    <a:lumMod val="75000"/>
                  </a:schemeClr>
                </a:solidFill>
              </a:rPr>
              <a:t>A proč je zákazník klíčový pro celý systém?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75" y="784623"/>
            <a:ext cx="2234198" cy="595934"/>
          </a:xfrm>
          <a:prstGeom prst="rect">
            <a:avLst/>
          </a:prstGeom>
          <a:noFill/>
        </p:spPr>
        <p:txBody>
          <a:bodyPr wrap="square" lIns="57088" tIns="28544" rIns="57088" bIns="28544" rtlCol="0">
            <a:spAutoFit/>
          </a:bodyPr>
          <a:lstStyle/>
          <a:p>
            <a:pPr algn="ctr"/>
            <a:r>
              <a:rPr lang="cs-CZ" sz="3498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ZINZINO</a:t>
            </a:r>
          </a:p>
        </p:txBody>
      </p:sp>
    </p:spTree>
    <p:extLst>
      <p:ext uri="{BB962C8B-B14F-4D97-AF65-F5344CB8AC3E}">
        <p14:creationId xmlns:p14="http://schemas.microsoft.com/office/powerpoint/2010/main" val="100824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22" descr="Image result for pozadí jednoduché modré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" y="784622"/>
            <a:ext cx="10654552" cy="5975181"/>
          </a:xfrm>
          <a:prstGeom prst="rect">
            <a:avLst/>
          </a:prstGeom>
          <a:noFill/>
        </p:spPr>
      </p:pic>
      <p:sp>
        <p:nvSpPr>
          <p:cNvPr id="93" name="TextovéPole 92">
            <a:extLst>
              <a:ext uri="{FF2B5EF4-FFF2-40B4-BE49-F238E27FC236}">
                <a16:creationId xmlns:a16="http://schemas.microsoft.com/office/drawing/2014/main" id="{CD9009A7-536E-4286-AA5C-E51FEA198FD3}"/>
              </a:ext>
            </a:extLst>
          </p:cNvPr>
          <p:cNvSpPr txBox="1"/>
          <p:nvPr/>
        </p:nvSpPr>
        <p:spPr>
          <a:xfrm>
            <a:off x="3470003" y="1843010"/>
            <a:ext cx="3836446" cy="4336094"/>
          </a:xfrm>
          <a:prstGeom prst="rect">
            <a:avLst/>
          </a:prstGeom>
          <a:noFill/>
        </p:spPr>
        <p:txBody>
          <a:bodyPr wrap="square" lIns="94143" tIns="47071" rIns="94143" bIns="47071" rtlCol="0">
            <a:spAutoFit/>
          </a:bodyPr>
          <a:lstStyle/>
          <a:p>
            <a:r>
              <a:rPr lang="cs-CZ" sz="2332" b="1" u="sng" dirty="0">
                <a:solidFill>
                  <a:schemeClr val="accent1">
                    <a:lumMod val="50000"/>
                  </a:schemeClr>
                </a:solidFill>
              </a:rPr>
              <a:t>Výhody:</a:t>
            </a:r>
          </a:p>
          <a:p>
            <a:pPr marL="294209" indent="-294209">
              <a:buFont typeface="Arial" panose="020B0604020202020204" pitchFamily="34" charset="0"/>
              <a:buChar char="•"/>
            </a:pPr>
            <a:r>
              <a:rPr lang="cs-CZ" sz="1908" dirty="0">
                <a:solidFill>
                  <a:schemeClr val="accent1">
                    <a:lumMod val="50000"/>
                  </a:schemeClr>
                </a:solidFill>
              </a:rPr>
              <a:t>provize   cca.  </a:t>
            </a:r>
            <a:r>
              <a:rPr lang="cs-CZ" sz="1908" b="1" dirty="0">
                <a:solidFill>
                  <a:schemeClr val="accent1">
                    <a:lumMod val="50000"/>
                  </a:schemeClr>
                </a:solidFill>
              </a:rPr>
              <a:t>12 500 KČ</a:t>
            </a:r>
          </a:p>
          <a:p>
            <a:pPr marL="294209" indent="-294209">
              <a:buFont typeface="Arial" panose="020B0604020202020204" pitchFamily="34" charset="0"/>
              <a:buChar char="•"/>
            </a:pPr>
            <a:r>
              <a:rPr lang="cs-CZ" sz="1908" dirty="0">
                <a:solidFill>
                  <a:schemeClr val="accent1">
                    <a:lumMod val="50000"/>
                  </a:schemeClr>
                </a:solidFill>
              </a:rPr>
              <a:t>měsíční renta    </a:t>
            </a:r>
            <a:r>
              <a:rPr lang="cs-CZ" sz="1908" b="1" dirty="0">
                <a:solidFill>
                  <a:schemeClr val="accent1">
                    <a:lumMod val="50000"/>
                  </a:schemeClr>
                </a:solidFill>
              </a:rPr>
              <a:t>2500 KČ</a:t>
            </a:r>
          </a:p>
          <a:p>
            <a:pPr marL="294209" indent="-294209">
              <a:buFont typeface="Arial" panose="020B0604020202020204" pitchFamily="34" charset="0"/>
              <a:buChar char="•"/>
            </a:pPr>
            <a:r>
              <a:rPr lang="cs-CZ" sz="1908" b="1" dirty="0">
                <a:solidFill>
                  <a:schemeClr val="accent1">
                    <a:lumMod val="50000"/>
                  </a:schemeClr>
                </a:solidFill>
              </a:rPr>
              <a:t>1 + 3 </a:t>
            </a:r>
            <a:r>
              <a:rPr lang="cs-CZ" sz="1908" dirty="0">
                <a:solidFill>
                  <a:schemeClr val="accent1">
                    <a:lumMod val="50000"/>
                  </a:schemeClr>
                </a:solidFill>
              </a:rPr>
              <a:t>produkty zdarma </a:t>
            </a:r>
          </a:p>
          <a:p>
            <a:pPr marL="294209" indent="-294209"/>
            <a:r>
              <a:rPr lang="cs-CZ" sz="1908" dirty="0">
                <a:solidFill>
                  <a:schemeClr val="accent1">
                    <a:lumMod val="50000"/>
                  </a:schemeClr>
                </a:solidFill>
              </a:rPr>
              <a:t>      v hodnotě </a:t>
            </a:r>
          </a:p>
          <a:p>
            <a:pPr marL="294209" indent="-294209"/>
            <a:r>
              <a:rPr lang="cs-CZ" sz="1908" dirty="0">
                <a:solidFill>
                  <a:schemeClr val="accent1">
                    <a:lumMod val="50000"/>
                  </a:schemeClr>
                </a:solidFill>
              </a:rPr>
              <a:t>      (4 x 825 KČ) = </a:t>
            </a:r>
            <a:r>
              <a:rPr lang="cs-CZ" sz="1908" b="1" dirty="0">
                <a:solidFill>
                  <a:schemeClr val="accent1">
                    <a:lumMod val="50000"/>
                  </a:schemeClr>
                </a:solidFill>
              </a:rPr>
              <a:t>3300 KČ</a:t>
            </a:r>
          </a:p>
          <a:p>
            <a:endParaRPr lang="cs-CZ" sz="212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sz="212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sz="636" dirty="0">
              <a:solidFill>
                <a:schemeClr val="accent1">
                  <a:lumMod val="50000"/>
                </a:schemeClr>
              </a:solidFill>
            </a:endParaRPr>
          </a:p>
          <a:p>
            <a:pPr marL="294209" indent="-294209"/>
            <a:r>
              <a:rPr lang="cs-CZ" sz="1908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   </a:t>
            </a:r>
            <a:r>
              <a:rPr lang="cs-CZ" sz="1908" b="1" u="sng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CELKEM 18 300 KČ</a:t>
            </a:r>
          </a:p>
          <a:p>
            <a:pPr marL="294209" indent="-294209"/>
            <a:endParaRPr lang="cs-CZ" sz="848" b="1" u="sng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94209" indent="-294209">
              <a:buFont typeface="Wingdings" pitchFamily="2" charset="2"/>
              <a:buChar char="§"/>
            </a:pPr>
            <a:r>
              <a:rPr lang="cs-CZ" sz="1908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A-team</a:t>
            </a:r>
            <a:r>
              <a:rPr lang="cs-CZ" sz="1908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94209" indent="-294209"/>
            <a:r>
              <a:rPr lang="cs-CZ" sz="1908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sz="636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8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sz="1908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cash bonus </a:t>
            </a:r>
          </a:p>
          <a:p>
            <a:pPr marL="294209" indent="-294209"/>
            <a:r>
              <a:rPr lang="cs-CZ" sz="1908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636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8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908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 dosavadních </a:t>
            </a:r>
            <a:r>
              <a:rPr lang="cs-CZ" sz="1908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10%.</a:t>
            </a:r>
          </a:p>
          <a:p>
            <a:pPr marL="294209" indent="-294209"/>
            <a:endParaRPr lang="cs-CZ" sz="424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4209" indent="-294209">
              <a:buFont typeface="Wingdings" pitchFamily="2" charset="2"/>
              <a:buChar char="§"/>
            </a:pPr>
            <a:r>
              <a:rPr lang="cs-CZ" sz="1908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RCB </a:t>
            </a:r>
          </a:p>
          <a:p>
            <a:pPr marL="294209" indent="-294209"/>
            <a:r>
              <a:rPr lang="cs-CZ" sz="1908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636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8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sz="1908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(100% navýšení odměny u měsíčních objednávek). </a:t>
            </a:r>
            <a:endParaRPr lang="cs-CZ" sz="1908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78D39FC9-6B55-4BBE-A136-F05AF90C54DB}"/>
              </a:ext>
            </a:extLst>
          </p:cNvPr>
          <p:cNvSpPr/>
          <p:nvPr/>
        </p:nvSpPr>
        <p:spPr>
          <a:xfrm>
            <a:off x="6135323" y="994954"/>
            <a:ext cx="889385" cy="89296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143" tIns="47071" rIns="94143" bIns="47071" rtlCol="0" anchor="ctr"/>
          <a:lstStyle/>
          <a:p>
            <a:pPr algn="ctr"/>
            <a:endParaRPr lang="cs-CZ" sz="1272" b="1" dirty="0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7CBC3AC4-621F-48E3-8846-6B74AD11017F}"/>
              </a:ext>
            </a:extLst>
          </p:cNvPr>
          <p:cNvCxnSpPr>
            <a:cxnSpLocks/>
          </p:cNvCxnSpPr>
          <p:nvPr/>
        </p:nvCxnSpPr>
        <p:spPr>
          <a:xfrm>
            <a:off x="6983380" y="1519941"/>
            <a:ext cx="363453" cy="121151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Skupina 69">
            <a:extLst>
              <a:ext uri="{FF2B5EF4-FFF2-40B4-BE49-F238E27FC236}">
                <a16:creationId xmlns:a16="http://schemas.microsoft.com/office/drawing/2014/main" id="{3A06FB31-2135-4FC4-9257-8100E58BE189}"/>
              </a:ext>
            </a:extLst>
          </p:cNvPr>
          <p:cNvGrpSpPr/>
          <p:nvPr/>
        </p:nvGrpSpPr>
        <p:grpSpPr>
          <a:xfrm>
            <a:off x="6894458" y="1757148"/>
            <a:ext cx="761078" cy="972928"/>
            <a:chOff x="8184093" y="2009444"/>
            <a:chExt cx="870901" cy="1113243"/>
          </a:xfrm>
        </p:grpSpPr>
        <p:cxnSp>
          <p:nvCxnSpPr>
            <p:cNvPr id="71" name="Přímá spojnice 70">
              <a:extLst>
                <a:ext uri="{FF2B5EF4-FFF2-40B4-BE49-F238E27FC236}">
                  <a16:creationId xmlns:a16="http://schemas.microsoft.com/office/drawing/2014/main" id="{BC76933A-E83E-4C26-9996-5703F86C590D}"/>
                </a:ext>
              </a:extLst>
            </p:cNvPr>
            <p:cNvCxnSpPr>
              <a:cxnSpLocks/>
              <a:stCxn id="4" idx="5"/>
            </p:cNvCxnSpPr>
            <p:nvPr/>
          </p:nvCxnSpPr>
          <p:spPr>
            <a:xfrm>
              <a:off x="8184093" y="2009444"/>
              <a:ext cx="9333" cy="1113243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ál 71">
              <a:extLst>
                <a:ext uri="{FF2B5EF4-FFF2-40B4-BE49-F238E27FC236}">
                  <a16:creationId xmlns:a16="http://schemas.microsoft.com/office/drawing/2014/main" id="{7155614E-EF65-46C5-B9B8-FDE5109A280A}"/>
                </a:ext>
              </a:extLst>
            </p:cNvPr>
            <p:cNvSpPr/>
            <p:nvPr/>
          </p:nvSpPr>
          <p:spPr>
            <a:xfrm>
              <a:off x="8476153" y="2301466"/>
              <a:ext cx="578840" cy="209725"/>
            </a:xfrm>
            <a:prstGeom prst="ellipse">
              <a:avLst/>
            </a:prstGeom>
            <a:solidFill>
              <a:srgbClr val="007635"/>
            </a:solidFill>
            <a:ln>
              <a:solidFill>
                <a:srgbClr val="0076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19" dirty="0"/>
                <a:t>P</a:t>
              </a:r>
            </a:p>
          </p:txBody>
        </p:sp>
        <p:cxnSp>
          <p:nvCxnSpPr>
            <p:cNvPr id="73" name="Přímá spojnice 72">
              <a:extLst>
                <a:ext uri="{FF2B5EF4-FFF2-40B4-BE49-F238E27FC236}">
                  <a16:creationId xmlns:a16="http://schemas.microsoft.com/office/drawing/2014/main" id="{DA5E4242-D6CE-4D76-AA07-E99D572CD1BF}"/>
                </a:ext>
              </a:extLst>
            </p:cNvPr>
            <p:cNvCxnSpPr/>
            <p:nvPr/>
          </p:nvCxnSpPr>
          <p:spPr>
            <a:xfrm flipH="1" flipV="1">
              <a:off x="8193421" y="2410664"/>
              <a:ext cx="302004" cy="1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ál 73">
              <a:extLst>
                <a:ext uri="{FF2B5EF4-FFF2-40B4-BE49-F238E27FC236}">
                  <a16:creationId xmlns:a16="http://schemas.microsoft.com/office/drawing/2014/main" id="{C33EA07D-7F4C-4C36-BAF6-2A59958E3F58}"/>
                </a:ext>
              </a:extLst>
            </p:cNvPr>
            <p:cNvSpPr/>
            <p:nvPr/>
          </p:nvSpPr>
          <p:spPr>
            <a:xfrm>
              <a:off x="8476154" y="2509002"/>
              <a:ext cx="578840" cy="209725"/>
            </a:xfrm>
            <a:prstGeom prst="ellipse">
              <a:avLst/>
            </a:prstGeom>
            <a:solidFill>
              <a:srgbClr val="007635"/>
            </a:solidFill>
            <a:ln>
              <a:solidFill>
                <a:srgbClr val="0076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19" dirty="0"/>
                <a:t>P</a:t>
              </a:r>
            </a:p>
          </p:txBody>
        </p:sp>
        <p:cxnSp>
          <p:nvCxnSpPr>
            <p:cNvPr id="75" name="Přímá spojnice 74">
              <a:extLst>
                <a:ext uri="{FF2B5EF4-FFF2-40B4-BE49-F238E27FC236}">
                  <a16:creationId xmlns:a16="http://schemas.microsoft.com/office/drawing/2014/main" id="{6DA720D6-76D6-4344-BF42-E1A01CCB383A}"/>
                </a:ext>
              </a:extLst>
            </p:cNvPr>
            <p:cNvCxnSpPr/>
            <p:nvPr/>
          </p:nvCxnSpPr>
          <p:spPr>
            <a:xfrm flipH="1" flipV="1">
              <a:off x="8193423" y="2618140"/>
              <a:ext cx="302004" cy="1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ál 75">
              <a:extLst>
                <a:ext uri="{FF2B5EF4-FFF2-40B4-BE49-F238E27FC236}">
                  <a16:creationId xmlns:a16="http://schemas.microsoft.com/office/drawing/2014/main" id="{A1BE3357-F55E-4208-ABB5-F1E4E9EC8D2C}"/>
                </a:ext>
              </a:extLst>
            </p:cNvPr>
            <p:cNvSpPr/>
            <p:nvPr/>
          </p:nvSpPr>
          <p:spPr>
            <a:xfrm>
              <a:off x="8476154" y="2718726"/>
              <a:ext cx="578840" cy="209725"/>
            </a:xfrm>
            <a:prstGeom prst="ellipse">
              <a:avLst/>
            </a:prstGeom>
            <a:solidFill>
              <a:srgbClr val="007635"/>
            </a:solidFill>
            <a:ln>
              <a:solidFill>
                <a:srgbClr val="0076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19" dirty="0"/>
                <a:t>P</a:t>
              </a:r>
            </a:p>
          </p:txBody>
        </p:sp>
        <p:cxnSp>
          <p:nvCxnSpPr>
            <p:cNvPr id="77" name="Přímá spojnice 76">
              <a:extLst>
                <a:ext uri="{FF2B5EF4-FFF2-40B4-BE49-F238E27FC236}">
                  <a16:creationId xmlns:a16="http://schemas.microsoft.com/office/drawing/2014/main" id="{DA58DF19-8472-46FE-9FF7-045C23DBFD96}"/>
                </a:ext>
              </a:extLst>
            </p:cNvPr>
            <p:cNvCxnSpPr/>
            <p:nvPr/>
          </p:nvCxnSpPr>
          <p:spPr>
            <a:xfrm flipH="1" flipV="1">
              <a:off x="8193423" y="2825617"/>
              <a:ext cx="302004" cy="1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Skupina 79">
            <a:extLst>
              <a:ext uri="{FF2B5EF4-FFF2-40B4-BE49-F238E27FC236}">
                <a16:creationId xmlns:a16="http://schemas.microsoft.com/office/drawing/2014/main" id="{BB4ECBE1-6604-4858-B87D-BD4E3F7B3985}"/>
              </a:ext>
            </a:extLst>
          </p:cNvPr>
          <p:cNvGrpSpPr/>
          <p:nvPr/>
        </p:nvGrpSpPr>
        <p:grpSpPr>
          <a:xfrm>
            <a:off x="6902613" y="2448765"/>
            <a:ext cx="752926" cy="1453811"/>
            <a:chOff x="8193421" y="1995944"/>
            <a:chExt cx="861573" cy="1663480"/>
          </a:xfrm>
        </p:grpSpPr>
        <p:cxnSp>
          <p:nvCxnSpPr>
            <p:cNvPr id="81" name="Přímá spojnice 80">
              <a:extLst>
                <a:ext uri="{FF2B5EF4-FFF2-40B4-BE49-F238E27FC236}">
                  <a16:creationId xmlns:a16="http://schemas.microsoft.com/office/drawing/2014/main" id="{AAE667BA-EBFB-48A1-8FDA-37982EA873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3421" y="1995944"/>
              <a:ext cx="2" cy="1663480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ál 81">
              <a:extLst>
                <a:ext uri="{FF2B5EF4-FFF2-40B4-BE49-F238E27FC236}">
                  <a16:creationId xmlns:a16="http://schemas.microsoft.com/office/drawing/2014/main" id="{115E886F-2D6F-47F0-9C0C-DCBE0F5983BF}"/>
                </a:ext>
              </a:extLst>
            </p:cNvPr>
            <p:cNvSpPr/>
            <p:nvPr/>
          </p:nvSpPr>
          <p:spPr>
            <a:xfrm>
              <a:off x="8476154" y="2313261"/>
              <a:ext cx="578840" cy="209725"/>
            </a:xfrm>
            <a:prstGeom prst="ellipse">
              <a:avLst/>
            </a:prstGeom>
            <a:solidFill>
              <a:srgbClr val="007635"/>
            </a:solidFill>
            <a:ln>
              <a:solidFill>
                <a:srgbClr val="0076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19" dirty="0"/>
                <a:t>P</a:t>
              </a:r>
            </a:p>
          </p:txBody>
        </p:sp>
        <p:cxnSp>
          <p:nvCxnSpPr>
            <p:cNvPr id="83" name="Přímá spojnice 82">
              <a:extLst>
                <a:ext uri="{FF2B5EF4-FFF2-40B4-BE49-F238E27FC236}">
                  <a16:creationId xmlns:a16="http://schemas.microsoft.com/office/drawing/2014/main" id="{304871F3-1466-44C5-A25E-BEC7135E076B}"/>
                </a:ext>
              </a:extLst>
            </p:cNvPr>
            <p:cNvCxnSpPr/>
            <p:nvPr/>
          </p:nvCxnSpPr>
          <p:spPr>
            <a:xfrm flipH="1" flipV="1">
              <a:off x="8193421" y="2432784"/>
              <a:ext cx="302004" cy="1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Ovál 83">
              <a:extLst>
                <a:ext uri="{FF2B5EF4-FFF2-40B4-BE49-F238E27FC236}">
                  <a16:creationId xmlns:a16="http://schemas.microsoft.com/office/drawing/2014/main" id="{56D7566C-06B8-4BA9-9493-0C238E3E0CD2}"/>
                </a:ext>
              </a:extLst>
            </p:cNvPr>
            <p:cNvSpPr/>
            <p:nvPr/>
          </p:nvSpPr>
          <p:spPr>
            <a:xfrm>
              <a:off x="8476151" y="2519741"/>
              <a:ext cx="578840" cy="209725"/>
            </a:xfrm>
            <a:prstGeom prst="ellipse">
              <a:avLst/>
            </a:prstGeom>
            <a:solidFill>
              <a:srgbClr val="007635"/>
            </a:solidFill>
            <a:ln>
              <a:solidFill>
                <a:srgbClr val="0076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19" dirty="0"/>
                <a:t>P</a:t>
              </a:r>
            </a:p>
          </p:txBody>
        </p:sp>
        <p:cxnSp>
          <p:nvCxnSpPr>
            <p:cNvPr id="85" name="Přímá spojnice 84">
              <a:extLst>
                <a:ext uri="{FF2B5EF4-FFF2-40B4-BE49-F238E27FC236}">
                  <a16:creationId xmlns:a16="http://schemas.microsoft.com/office/drawing/2014/main" id="{4A71D302-E56A-40F5-AB82-6410DF033790}"/>
                </a:ext>
              </a:extLst>
            </p:cNvPr>
            <p:cNvCxnSpPr/>
            <p:nvPr/>
          </p:nvCxnSpPr>
          <p:spPr>
            <a:xfrm flipH="1" flipV="1">
              <a:off x="8193423" y="2628940"/>
              <a:ext cx="302004" cy="1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ál 85">
              <a:extLst>
                <a:ext uri="{FF2B5EF4-FFF2-40B4-BE49-F238E27FC236}">
                  <a16:creationId xmlns:a16="http://schemas.microsoft.com/office/drawing/2014/main" id="{370DEDEF-C207-4E10-8297-EE2E750CF7F5}"/>
                </a:ext>
              </a:extLst>
            </p:cNvPr>
            <p:cNvSpPr/>
            <p:nvPr/>
          </p:nvSpPr>
          <p:spPr>
            <a:xfrm>
              <a:off x="8476151" y="2727218"/>
              <a:ext cx="578840" cy="209725"/>
            </a:xfrm>
            <a:prstGeom prst="ellipse">
              <a:avLst/>
            </a:prstGeom>
            <a:solidFill>
              <a:srgbClr val="007635"/>
            </a:solidFill>
            <a:ln>
              <a:solidFill>
                <a:srgbClr val="0076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19" dirty="0"/>
                <a:t>P</a:t>
              </a:r>
            </a:p>
          </p:txBody>
        </p:sp>
        <p:cxnSp>
          <p:nvCxnSpPr>
            <p:cNvPr id="87" name="Přímá spojnice 86">
              <a:extLst>
                <a:ext uri="{FF2B5EF4-FFF2-40B4-BE49-F238E27FC236}">
                  <a16:creationId xmlns:a16="http://schemas.microsoft.com/office/drawing/2014/main" id="{7257DAEA-EBE0-4A6D-93C7-1C1D65D9374A}"/>
                </a:ext>
              </a:extLst>
            </p:cNvPr>
            <p:cNvCxnSpPr/>
            <p:nvPr/>
          </p:nvCxnSpPr>
          <p:spPr>
            <a:xfrm flipH="1" flipV="1">
              <a:off x="8193423" y="2825497"/>
              <a:ext cx="302004" cy="1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vál 87">
              <a:extLst>
                <a:ext uri="{FF2B5EF4-FFF2-40B4-BE49-F238E27FC236}">
                  <a16:creationId xmlns:a16="http://schemas.microsoft.com/office/drawing/2014/main" id="{B547B1C5-C076-4BAA-AA3F-528C7C6D492F}"/>
                </a:ext>
              </a:extLst>
            </p:cNvPr>
            <p:cNvSpPr/>
            <p:nvPr/>
          </p:nvSpPr>
          <p:spPr>
            <a:xfrm>
              <a:off x="8476153" y="2934694"/>
              <a:ext cx="578840" cy="209725"/>
            </a:xfrm>
            <a:prstGeom prst="ellipse">
              <a:avLst/>
            </a:prstGeom>
            <a:solidFill>
              <a:srgbClr val="007635"/>
            </a:solidFill>
            <a:ln>
              <a:solidFill>
                <a:srgbClr val="0076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19" dirty="0"/>
                <a:t>P</a:t>
              </a:r>
            </a:p>
          </p:txBody>
        </p:sp>
        <p:cxnSp>
          <p:nvCxnSpPr>
            <p:cNvPr id="89" name="Přímá spojnice 88">
              <a:extLst>
                <a:ext uri="{FF2B5EF4-FFF2-40B4-BE49-F238E27FC236}">
                  <a16:creationId xmlns:a16="http://schemas.microsoft.com/office/drawing/2014/main" id="{7D5BD2B2-BB59-41F2-BD64-03ABDB584016}"/>
                </a:ext>
              </a:extLst>
            </p:cNvPr>
            <p:cNvCxnSpPr/>
            <p:nvPr/>
          </p:nvCxnSpPr>
          <p:spPr>
            <a:xfrm>
              <a:off x="8193423" y="3044362"/>
              <a:ext cx="282731" cy="838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Obdélník 90">
            <a:extLst>
              <a:ext uri="{FF2B5EF4-FFF2-40B4-BE49-F238E27FC236}">
                <a16:creationId xmlns:a16="http://schemas.microsoft.com/office/drawing/2014/main" id="{040820F0-3FC8-4140-8438-93F33A435484}"/>
              </a:ext>
            </a:extLst>
          </p:cNvPr>
          <p:cNvSpPr/>
          <p:nvPr/>
        </p:nvSpPr>
        <p:spPr>
          <a:xfrm>
            <a:off x="8028215" y="5235236"/>
            <a:ext cx="2595830" cy="110228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143" tIns="47071" rIns="94143" bIns="47071" rtlCol="0" anchor="ctr"/>
          <a:lstStyle/>
          <a:p>
            <a:pPr algn="ctr"/>
            <a:r>
              <a:rPr lang="cs-CZ" sz="2862" dirty="0"/>
              <a:t>25 předplatných </a:t>
            </a:r>
          </a:p>
          <a:p>
            <a:pPr algn="ctr"/>
            <a:r>
              <a:rPr lang="cs-CZ" sz="1908" dirty="0"/>
              <a:t>(3 tvoje + 22 dalších)</a:t>
            </a:r>
          </a:p>
        </p:txBody>
      </p:sp>
      <p:sp>
        <p:nvSpPr>
          <p:cNvPr id="94" name="Nadpis 1">
            <a:extLst>
              <a:ext uri="{FF2B5EF4-FFF2-40B4-BE49-F238E27FC236}">
                <a16:creationId xmlns:a16="http://schemas.microsoft.com/office/drawing/2014/main" id="{B4268444-8602-48F6-BA3B-075DB5182659}"/>
              </a:ext>
            </a:extLst>
          </p:cNvPr>
          <p:cNvSpPr txBox="1">
            <a:spLocks/>
          </p:cNvSpPr>
          <p:nvPr/>
        </p:nvSpPr>
        <p:spPr>
          <a:xfrm>
            <a:off x="375" y="784622"/>
            <a:ext cx="3379783" cy="599360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4143" tIns="47071" rIns="94143" bIns="47071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cs-CZ" sz="2915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915" u="sng" dirty="0">
                <a:latin typeface="Arial" panose="020B0604020202020204" pitchFamily="34" charset="0"/>
                <a:cs typeface="Arial" panose="020B0604020202020204" pitchFamily="34" charset="0"/>
              </a:rPr>
              <a:t>50 předplatných</a:t>
            </a:r>
          </a:p>
          <a:p>
            <a:pPr algn="ctr">
              <a:buFontTx/>
              <a:buChar char="-"/>
            </a:pPr>
            <a:r>
              <a:rPr lang="cs-CZ" sz="2173" dirty="0">
                <a:latin typeface="Arial" panose="020B0604020202020204" pitchFamily="34" charset="0"/>
                <a:cs typeface="Arial" panose="020B0604020202020204" pitchFamily="34" charset="0"/>
              </a:rPr>
              <a:t> provize 18 000 KČ</a:t>
            </a:r>
          </a:p>
          <a:p>
            <a:pPr algn="ctr">
              <a:buFontTx/>
              <a:buChar char="-"/>
            </a:pPr>
            <a:r>
              <a:rPr lang="cs-CZ" sz="2173" dirty="0">
                <a:latin typeface="Arial" panose="020B0604020202020204" pitchFamily="34" charset="0"/>
                <a:cs typeface="Arial" panose="020B0604020202020204" pitchFamily="34" charset="0"/>
              </a:rPr>
              <a:t> renta        5000 KČ</a:t>
            </a:r>
          </a:p>
          <a:p>
            <a:pPr algn="ctr">
              <a:buFontTx/>
              <a:buChar char="-"/>
            </a:pPr>
            <a:r>
              <a:rPr lang="cs-CZ" sz="2173" dirty="0">
                <a:latin typeface="Arial" panose="020B0604020202020204" pitchFamily="34" charset="0"/>
                <a:cs typeface="Arial" panose="020B0604020202020204" pitchFamily="34" charset="0"/>
              </a:rPr>
              <a:t> produkty  7000 KČ</a:t>
            </a:r>
          </a:p>
          <a:p>
            <a:pPr algn="ctr">
              <a:buFontTx/>
              <a:buChar char="-"/>
            </a:pPr>
            <a:r>
              <a:rPr lang="cs-CZ" sz="2173" dirty="0">
                <a:latin typeface="Arial" panose="020B0604020202020204" pitchFamily="34" charset="0"/>
                <a:cs typeface="Arial" panose="020B0604020202020204" pitchFamily="34" charset="0"/>
              </a:rPr>
              <a:t> Cash bonus 25%</a:t>
            </a:r>
          </a:p>
          <a:p>
            <a:pPr algn="ctr"/>
            <a:endParaRPr lang="cs-CZ" sz="190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3286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3286" u="sng" dirty="0">
                <a:latin typeface="Arial" panose="020B0604020202020204" pitchFamily="34" charset="0"/>
                <a:cs typeface="Arial" panose="020B0604020202020204" pitchFamily="34" charset="0"/>
              </a:rPr>
              <a:t>100 předplatných</a:t>
            </a:r>
            <a:br>
              <a:rPr lang="cs-CZ" sz="1908" u="sng" dirty="0"/>
            </a:br>
            <a:r>
              <a:rPr lang="cs-CZ" sz="2862" dirty="0"/>
              <a:t>- provize 43 000 KČ </a:t>
            </a:r>
          </a:p>
          <a:p>
            <a:pPr algn="ctr"/>
            <a:r>
              <a:rPr lang="cs-CZ" sz="2862" dirty="0"/>
              <a:t>- renta    10 000 KČ</a:t>
            </a:r>
            <a:br>
              <a:rPr lang="cs-CZ" sz="2862" dirty="0"/>
            </a:br>
            <a:r>
              <a:rPr lang="cs-CZ" sz="2862" dirty="0"/>
              <a:t>- jednorázový bonus</a:t>
            </a:r>
            <a:br>
              <a:rPr lang="cs-CZ" sz="2862" dirty="0"/>
            </a:br>
            <a:r>
              <a:rPr lang="cs-CZ" sz="286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250 000</a:t>
            </a:r>
            <a:r>
              <a:rPr lang="cs-CZ" sz="2862" dirty="0"/>
              <a:t> </a:t>
            </a:r>
            <a:r>
              <a:rPr lang="cs-CZ" sz="286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KČ </a:t>
            </a:r>
            <a:br>
              <a:rPr lang="cs-CZ" sz="286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286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1908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7" name="Přímá spojnice 14">
            <a:extLst>
              <a:ext uri="{FF2B5EF4-FFF2-40B4-BE49-F238E27FC236}">
                <a16:creationId xmlns:a16="http://schemas.microsoft.com/office/drawing/2014/main" id="{3B5F77D8-0052-4594-8362-2DF6DE412497}"/>
              </a:ext>
            </a:extLst>
          </p:cNvPr>
          <p:cNvCxnSpPr/>
          <p:nvPr/>
        </p:nvCxnSpPr>
        <p:spPr>
          <a:xfrm flipH="1" flipV="1">
            <a:off x="9769851" y="2489149"/>
            <a:ext cx="152744" cy="168000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21">
            <a:extLst>
              <a:ext uri="{FF2B5EF4-FFF2-40B4-BE49-F238E27FC236}">
                <a16:creationId xmlns:a16="http://schemas.microsoft.com/office/drawing/2014/main" id="{B7BC1E17-C56A-4A75-B419-A3AF4CDDB986}"/>
              </a:ext>
            </a:extLst>
          </p:cNvPr>
          <p:cNvGrpSpPr/>
          <p:nvPr/>
        </p:nvGrpSpPr>
        <p:grpSpPr>
          <a:xfrm>
            <a:off x="8033355" y="1626753"/>
            <a:ext cx="754035" cy="1109121"/>
            <a:chOff x="8192155" y="872211"/>
            <a:chExt cx="862841" cy="1269078"/>
          </a:xfrm>
        </p:grpSpPr>
        <p:cxnSp>
          <p:nvCxnSpPr>
            <p:cNvPr id="150" name="Přímá spojnice 9">
              <a:extLst>
                <a:ext uri="{FF2B5EF4-FFF2-40B4-BE49-F238E27FC236}">
                  <a16:creationId xmlns:a16="http://schemas.microsoft.com/office/drawing/2014/main" id="{DD2CAA49-2A7B-4148-BFCE-5F4CF63CB157}"/>
                </a:ext>
              </a:extLst>
            </p:cNvPr>
            <p:cNvCxnSpPr/>
            <p:nvPr/>
          </p:nvCxnSpPr>
          <p:spPr>
            <a:xfrm>
              <a:off x="8192155" y="872211"/>
              <a:ext cx="1269" cy="1202583"/>
            </a:xfrm>
            <a:prstGeom prst="line">
              <a:avLst/>
            </a:prstGeom>
            <a:ln w="19050">
              <a:solidFill>
                <a:srgbClr val="007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Ovál 10">
              <a:extLst>
                <a:ext uri="{FF2B5EF4-FFF2-40B4-BE49-F238E27FC236}">
                  <a16:creationId xmlns:a16="http://schemas.microsoft.com/office/drawing/2014/main" id="{50743B99-E4B4-4E5E-A47C-6CC126106695}"/>
                </a:ext>
              </a:extLst>
            </p:cNvPr>
            <p:cNvSpPr/>
            <p:nvPr/>
          </p:nvSpPr>
          <p:spPr>
            <a:xfrm>
              <a:off x="8476155" y="1304487"/>
              <a:ext cx="578840" cy="2097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19" dirty="0"/>
                <a:t>P</a:t>
              </a:r>
            </a:p>
          </p:txBody>
        </p:sp>
        <p:cxnSp>
          <p:nvCxnSpPr>
            <p:cNvPr id="152" name="Přímá spojnice 12">
              <a:extLst>
                <a:ext uri="{FF2B5EF4-FFF2-40B4-BE49-F238E27FC236}">
                  <a16:creationId xmlns:a16="http://schemas.microsoft.com/office/drawing/2014/main" id="{3BD0A6FE-DA0F-458E-8355-0CA1F42F8C63}"/>
                </a:ext>
              </a:extLst>
            </p:cNvPr>
            <p:cNvCxnSpPr/>
            <p:nvPr/>
          </p:nvCxnSpPr>
          <p:spPr>
            <a:xfrm flipH="1" flipV="1">
              <a:off x="8192157" y="1419576"/>
              <a:ext cx="302004" cy="1"/>
            </a:xfrm>
            <a:prstGeom prst="line">
              <a:avLst/>
            </a:prstGeom>
            <a:ln w="19050">
              <a:solidFill>
                <a:srgbClr val="007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Ovál 13">
              <a:extLst>
                <a:ext uri="{FF2B5EF4-FFF2-40B4-BE49-F238E27FC236}">
                  <a16:creationId xmlns:a16="http://schemas.microsoft.com/office/drawing/2014/main" id="{369FB050-AD4B-4E3B-9149-54A3EA16ECB5}"/>
                </a:ext>
              </a:extLst>
            </p:cNvPr>
            <p:cNvSpPr/>
            <p:nvPr/>
          </p:nvSpPr>
          <p:spPr>
            <a:xfrm>
              <a:off x="8476152" y="1511302"/>
              <a:ext cx="578840" cy="2097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19" dirty="0"/>
                <a:t>P</a:t>
              </a:r>
            </a:p>
          </p:txBody>
        </p:sp>
        <p:cxnSp>
          <p:nvCxnSpPr>
            <p:cNvPr id="154" name="Přímá spojnice 14">
              <a:extLst>
                <a:ext uri="{FF2B5EF4-FFF2-40B4-BE49-F238E27FC236}">
                  <a16:creationId xmlns:a16="http://schemas.microsoft.com/office/drawing/2014/main" id="{3B5F77D8-0052-4594-8362-2DF6DE412497}"/>
                </a:ext>
              </a:extLst>
            </p:cNvPr>
            <p:cNvCxnSpPr/>
            <p:nvPr/>
          </p:nvCxnSpPr>
          <p:spPr>
            <a:xfrm flipH="1" flipV="1">
              <a:off x="8193422" y="1616132"/>
              <a:ext cx="302004" cy="1"/>
            </a:xfrm>
            <a:prstGeom prst="line">
              <a:avLst/>
            </a:prstGeom>
            <a:ln w="19050">
              <a:solidFill>
                <a:srgbClr val="007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Ovál 15">
              <a:extLst>
                <a:ext uri="{FF2B5EF4-FFF2-40B4-BE49-F238E27FC236}">
                  <a16:creationId xmlns:a16="http://schemas.microsoft.com/office/drawing/2014/main" id="{40BDAFBF-6C12-4D6B-B828-A323A5A3561F}"/>
                </a:ext>
              </a:extLst>
            </p:cNvPr>
            <p:cNvSpPr/>
            <p:nvPr/>
          </p:nvSpPr>
          <p:spPr>
            <a:xfrm>
              <a:off x="8476152" y="1720962"/>
              <a:ext cx="578840" cy="2097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19" dirty="0"/>
                <a:t>P</a:t>
              </a:r>
            </a:p>
          </p:txBody>
        </p:sp>
        <p:cxnSp>
          <p:nvCxnSpPr>
            <p:cNvPr id="156" name="Přímá spojnice 16">
              <a:extLst>
                <a:ext uri="{FF2B5EF4-FFF2-40B4-BE49-F238E27FC236}">
                  <a16:creationId xmlns:a16="http://schemas.microsoft.com/office/drawing/2014/main" id="{2BE1BF55-6307-4B19-8497-823619EB7337}"/>
                </a:ext>
              </a:extLst>
            </p:cNvPr>
            <p:cNvCxnSpPr/>
            <p:nvPr/>
          </p:nvCxnSpPr>
          <p:spPr>
            <a:xfrm flipH="1" flipV="1">
              <a:off x="8193422" y="1823609"/>
              <a:ext cx="302004" cy="1"/>
            </a:xfrm>
            <a:prstGeom prst="line">
              <a:avLst/>
            </a:prstGeom>
            <a:ln w="19050">
              <a:solidFill>
                <a:srgbClr val="007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Ovál 17">
              <a:extLst>
                <a:ext uri="{FF2B5EF4-FFF2-40B4-BE49-F238E27FC236}">
                  <a16:creationId xmlns:a16="http://schemas.microsoft.com/office/drawing/2014/main" id="{FAF219DD-F039-4382-AD42-B1DE06FCF0CE}"/>
                </a:ext>
              </a:extLst>
            </p:cNvPr>
            <p:cNvSpPr/>
            <p:nvPr/>
          </p:nvSpPr>
          <p:spPr>
            <a:xfrm>
              <a:off x="8476156" y="1931564"/>
              <a:ext cx="578840" cy="2097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19" dirty="0"/>
                <a:t>P</a:t>
              </a:r>
            </a:p>
          </p:txBody>
        </p:sp>
        <p:cxnSp>
          <p:nvCxnSpPr>
            <p:cNvPr id="158" name="Přímá spojnice 18">
              <a:extLst>
                <a:ext uri="{FF2B5EF4-FFF2-40B4-BE49-F238E27FC236}">
                  <a16:creationId xmlns:a16="http://schemas.microsoft.com/office/drawing/2014/main" id="{1CB29478-2080-4D7C-950F-6C43179BF097}"/>
                </a:ext>
              </a:extLst>
            </p:cNvPr>
            <p:cNvCxnSpPr/>
            <p:nvPr/>
          </p:nvCxnSpPr>
          <p:spPr>
            <a:xfrm flipH="1" flipV="1">
              <a:off x="8193420" y="2031108"/>
              <a:ext cx="302004" cy="1"/>
            </a:xfrm>
            <a:prstGeom prst="line">
              <a:avLst/>
            </a:prstGeom>
            <a:ln w="19050">
              <a:solidFill>
                <a:srgbClr val="007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Skupina 58">
            <a:extLst>
              <a:ext uri="{FF2B5EF4-FFF2-40B4-BE49-F238E27FC236}">
                <a16:creationId xmlns:a16="http://schemas.microsoft.com/office/drawing/2014/main" id="{C1AB1D30-F21F-4748-A23B-1493EA4ACEF1}"/>
              </a:ext>
            </a:extLst>
          </p:cNvPr>
          <p:cNvGrpSpPr/>
          <p:nvPr/>
        </p:nvGrpSpPr>
        <p:grpSpPr>
          <a:xfrm>
            <a:off x="8033355" y="2650683"/>
            <a:ext cx="754033" cy="973271"/>
            <a:chOff x="8203165" y="2036426"/>
            <a:chExt cx="862839" cy="1113636"/>
          </a:xfrm>
        </p:grpSpPr>
        <p:cxnSp>
          <p:nvCxnSpPr>
            <p:cNvPr id="160" name="Přímá spojnice 23">
              <a:extLst>
                <a:ext uri="{FF2B5EF4-FFF2-40B4-BE49-F238E27FC236}">
                  <a16:creationId xmlns:a16="http://schemas.microsoft.com/office/drawing/2014/main" id="{9693AC6C-C47C-4BF4-A70E-2337C2E58856}"/>
                </a:ext>
              </a:extLst>
            </p:cNvPr>
            <p:cNvCxnSpPr>
              <a:cxnSpLocks/>
            </p:cNvCxnSpPr>
            <p:nvPr/>
          </p:nvCxnSpPr>
          <p:spPr>
            <a:xfrm>
              <a:off x="8204433" y="2036426"/>
              <a:ext cx="0" cy="1061206"/>
            </a:xfrm>
            <a:prstGeom prst="line">
              <a:avLst/>
            </a:prstGeom>
            <a:ln w="19050">
              <a:solidFill>
                <a:srgbClr val="007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Ovál 24">
              <a:extLst>
                <a:ext uri="{FF2B5EF4-FFF2-40B4-BE49-F238E27FC236}">
                  <a16:creationId xmlns:a16="http://schemas.microsoft.com/office/drawing/2014/main" id="{E64FD727-3AAF-40DC-90E4-E480B826660C}"/>
                </a:ext>
              </a:extLst>
            </p:cNvPr>
            <p:cNvSpPr/>
            <p:nvPr/>
          </p:nvSpPr>
          <p:spPr>
            <a:xfrm>
              <a:off x="8487164" y="2320341"/>
              <a:ext cx="578840" cy="2097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19" dirty="0"/>
                <a:t>P</a:t>
              </a:r>
            </a:p>
          </p:txBody>
        </p:sp>
        <p:cxnSp>
          <p:nvCxnSpPr>
            <p:cNvPr id="162" name="Přímá spojnice 25">
              <a:extLst>
                <a:ext uri="{FF2B5EF4-FFF2-40B4-BE49-F238E27FC236}">
                  <a16:creationId xmlns:a16="http://schemas.microsoft.com/office/drawing/2014/main" id="{4AB0503E-5CE5-4F29-B010-E5A62843E8D2}"/>
                </a:ext>
              </a:extLst>
            </p:cNvPr>
            <p:cNvCxnSpPr/>
            <p:nvPr/>
          </p:nvCxnSpPr>
          <p:spPr>
            <a:xfrm flipH="1" flipV="1">
              <a:off x="8203169" y="2418619"/>
              <a:ext cx="302004" cy="1"/>
            </a:xfrm>
            <a:prstGeom prst="line">
              <a:avLst/>
            </a:prstGeom>
            <a:ln w="19050">
              <a:solidFill>
                <a:srgbClr val="007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Ovál 26">
              <a:extLst>
                <a:ext uri="{FF2B5EF4-FFF2-40B4-BE49-F238E27FC236}">
                  <a16:creationId xmlns:a16="http://schemas.microsoft.com/office/drawing/2014/main" id="{D79AF68C-19B3-44C8-8646-8D8D3FDA6C9E}"/>
                </a:ext>
              </a:extLst>
            </p:cNvPr>
            <p:cNvSpPr/>
            <p:nvPr/>
          </p:nvSpPr>
          <p:spPr>
            <a:xfrm>
              <a:off x="8487160" y="2527818"/>
              <a:ext cx="578840" cy="2097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19" dirty="0"/>
                <a:t>P</a:t>
              </a:r>
            </a:p>
          </p:txBody>
        </p:sp>
        <p:cxnSp>
          <p:nvCxnSpPr>
            <p:cNvPr id="164" name="Přímá spojnice 27">
              <a:extLst>
                <a:ext uri="{FF2B5EF4-FFF2-40B4-BE49-F238E27FC236}">
                  <a16:creationId xmlns:a16="http://schemas.microsoft.com/office/drawing/2014/main" id="{B726F7A2-3AE3-445D-8C6B-431921B9839C}"/>
                </a:ext>
              </a:extLst>
            </p:cNvPr>
            <p:cNvCxnSpPr/>
            <p:nvPr/>
          </p:nvCxnSpPr>
          <p:spPr>
            <a:xfrm flipH="1" flipV="1">
              <a:off x="8204427" y="2637016"/>
              <a:ext cx="302004" cy="1"/>
            </a:xfrm>
            <a:prstGeom prst="line">
              <a:avLst/>
            </a:prstGeom>
            <a:ln w="19050">
              <a:solidFill>
                <a:srgbClr val="007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Ovál 28">
              <a:extLst>
                <a:ext uri="{FF2B5EF4-FFF2-40B4-BE49-F238E27FC236}">
                  <a16:creationId xmlns:a16="http://schemas.microsoft.com/office/drawing/2014/main" id="{AD0D9ADA-8086-4BEA-9507-181417F4C476}"/>
                </a:ext>
              </a:extLst>
            </p:cNvPr>
            <p:cNvSpPr/>
            <p:nvPr/>
          </p:nvSpPr>
          <p:spPr>
            <a:xfrm>
              <a:off x="8487160" y="2735271"/>
              <a:ext cx="578840" cy="2097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19" dirty="0"/>
                <a:t>P</a:t>
              </a:r>
            </a:p>
          </p:txBody>
        </p:sp>
        <p:cxnSp>
          <p:nvCxnSpPr>
            <p:cNvPr id="166" name="Přímá spojnice 29">
              <a:extLst>
                <a:ext uri="{FF2B5EF4-FFF2-40B4-BE49-F238E27FC236}">
                  <a16:creationId xmlns:a16="http://schemas.microsoft.com/office/drawing/2014/main" id="{0C611A50-7E4D-49BE-9AA3-293933C73C2C}"/>
                </a:ext>
              </a:extLst>
            </p:cNvPr>
            <p:cNvCxnSpPr/>
            <p:nvPr/>
          </p:nvCxnSpPr>
          <p:spPr>
            <a:xfrm flipH="1" flipV="1">
              <a:off x="8204427" y="2844492"/>
              <a:ext cx="302004" cy="1"/>
            </a:xfrm>
            <a:prstGeom prst="line">
              <a:avLst/>
            </a:prstGeom>
            <a:ln w="19050">
              <a:solidFill>
                <a:srgbClr val="007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Ovál 30">
              <a:extLst>
                <a:ext uri="{FF2B5EF4-FFF2-40B4-BE49-F238E27FC236}">
                  <a16:creationId xmlns:a16="http://schemas.microsoft.com/office/drawing/2014/main" id="{41C885D3-2CEA-4FF4-88D4-5DC170C9D553}"/>
                </a:ext>
              </a:extLst>
            </p:cNvPr>
            <p:cNvSpPr/>
            <p:nvPr/>
          </p:nvSpPr>
          <p:spPr>
            <a:xfrm>
              <a:off x="8487163" y="2940337"/>
              <a:ext cx="578840" cy="2097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19" dirty="0"/>
                <a:t>P</a:t>
              </a:r>
            </a:p>
          </p:txBody>
        </p:sp>
        <p:cxnSp>
          <p:nvCxnSpPr>
            <p:cNvPr id="168" name="Přímá spojnice 31">
              <a:extLst>
                <a:ext uri="{FF2B5EF4-FFF2-40B4-BE49-F238E27FC236}">
                  <a16:creationId xmlns:a16="http://schemas.microsoft.com/office/drawing/2014/main" id="{947CB540-3F17-4300-BB24-844A7ED3D014}"/>
                </a:ext>
              </a:extLst>
            </p:cNvPr>
            <p:cNvCxnSpPr/>
            <p:nvPr/>
          </p:nvCxnSpPr>
          <p:spPr>
            <a:xfrm flipH="1" flipV="1">
              <a:off x="8203165" y="3045199"/>
              <a:ext cx="302004" cy="1"/>
            </a:xfrm>
            <a:prstGeom prst="line">
              <a:avLst/>
            </a:prstGeom>
            <a:ln w="19050">
              <a:solidFill>
                <a:srgbClr val="007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Skupina 59">
            <a:extLst>
              <a:ext uri="{FF2B5EF4-FFF2-40B4-BE49-F238E27FC236}">
                <a16:creationId xmlns:a16="http://schemas.microsoft.com/office/drawing/2014/main" id="{8EBF6CC0-4ABC-494F-8515-176634D3F312}"/>
              </a:ext>
            </a:extLst>
          </p:cNvPr>
          <p:cNvGrpSpPr/>
          <p:nvPr/>
        </p:nvGrpSpPr>
        <p:grpSpPr>
          <a:xfrm>
            <a:off x="8033355" y="3579508"/>
            <a:ext cx="754033" cy="1009591"/>
            <a:chOff x="8192158" y="2062022"/>
            <a:chExt cx="862839" cy="1155194"/>
          </a:xfrm>
        </p:grpSpPr>
        <p:cxnSp>
          <p:nvCxnSpPr>
            <p:cNvPr id="170" name="Přímá spojnice 60">
              <a:extLst>
                <a:ext uri="{FF2B5EF4-FFF2-40B4-BE49-F238E27FC236}">
                  <a16:creationId xmlns:a16="http://schemas.microsoft.com/office/drawing/2014/main" id="{0B11D35D-7FD9-4CC6-93CA-D46B0F6C75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2158" y="2062022"/>
              <a:ext cx="1266" cy="1155194"/>
            </a:xfrm>
            <a:prstGeom prst="line">
              <a:avLst/>
            </a:prstGeom>
            <a:ln w="19050">
              <a:solidFill>
                <a:srgbClr val="007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Ovál 61">
              <a:extLst>
                <a:ext uri="{FF2B5EF4-FFF2-40B4-BE49-F238E27FC236}">
                  <a16:creationId xmlns:a16="http://schemas.microsoft.com/office/drawing/2014/main" id="{C2CE962C-82FB-4BD1-90A5-F00B88730400}"/>
                </a:ext>
              </a:extLst>
            </p:cNvPr>
            <p:cNvSpPr/>
            <p:nvPr/>
          </p:nvSpPr>
          <p:spPr>
            <a:xfrm>
              <a:off x="8476157" y="2302117"/>
              <a:ext cx="578840" cy="2097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19" dirty="0"/>
                <a:t>P</a:t>
              </a:r>
            </a:p>
          </p:txBody>
        </p:sp>
        <p:cxnSp>
          <p:nvCxnSpPr>
            <p:cNvPr id="172" name="Přímá spojnice 62">
              <a:extLst>
                <a:ext uri="{FF2B5EF4-FFF2-40B4-BE49-F238E27FC236}">
                  <a16:creationId xmlns:a16="http://schemas.microsoft.com/office/drawing/2014/main" id="{9F63B6E0-73F1-4E81-9795-4DCED741C1E4}"/>
                </a:ext>
              </a:extLst>
            </p:cNvPr>
            <p:cNvCxnSpPr/>
            <p:nvPr/>
          </p:nvCxnSpPr>
          <p:spPr>
            <a:xfrm flipH="1" flipV="1">
              <a:off x="8193426" y="2411494"/>
              <a:ext cx="302004" cy="1"/>
            </a:xfrm>
            <a:prstGeom prst="line">
              <a:avLst/>
            </a:prstGeom>
            <a:ln w="19050">
              <a:solidFill>
                <a:srgbClr val="007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Ovál 63">
              <a:extLst>
                <a:ext uri="{FF2B5EF4-FFF2-40B4-BE49-F238E27FC236}">
                  <a16:creationId xmlns:a16="http://schemas.microsoft.com/office/drawing/2014/main" id="{808BB7FB-9292-4703-BBFE-444B52C39AD3}"/>
                </a:ext>
              </a:extLst>
            </p:cNvPr>
            <p:cNvSpPr/>
            <p:nvPr/>
          </p:nvSpPr>
          <p:spPr>
            <a:xfrm>
              <a:off x="8476156" y="2509002"/>
              <a:ext cx="578840" cy="2097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19" dirty="0"/>
                <a:t>P</a:t>
              </a:r>
            </a:p>
          </p:txBody>
        </p:sp>
        <p:cxnSp>
          <p:nvCxnSpPr>
            <p:cNvPr id="174" name="Přímá spojnice 64">
              <a:extLst>
                <a:ext uri="{FF2B5EF4-FFF2-40B4-BE49-F238E27FC236}">
                  <a16:creationId xmlns:a16="http://schemas.microsoft.com/office/drawing/2014/main" id="{29698856-BFA3-48D0-900D-D68582895AD6}"/>
                </a:ext>
              </a:extLst>
            </p:cNvPr>
            <p:cNvCxnSpPr/>
            <p:nvPr/>
          </p:nvCxnSpPr>
          <p:spPr>
            <a:xfrm flipH="1" flipV="1">
              <a:off x="8193426" y="2607871"/>
              <a:ext cx="302004" cy="1"/>
            </a:xfrm>
            <a:prstGeom prst="line">
              <a:avLst/>
            </a:prstGeom>
            <a:ln w="19050">
              <a:solidFill>
                <a:srgbClr val="007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Ovál 65">
              <a:extLst>
                <a:ext uri="{FF2B5EF4-FFF2-40B4-BE49-F238E27FC236}">
                  <a16:creationId xmlns:a16="http://schemas.microsoft.com/office/drawing/2014/main" id="{D699FF5D-E02F-430D-BF53-CE97E2D0879C}"/>
                </a:ext>
              </a:extLst>
            </p:cNvPr>
            <p:cNvSpPr/>
            <p:nvPr/>
          </p:nvSpPr>
          <p:spPr>
            <a:xfrm>
              <a:off x="8476156" y="2718725"/>
              <a:ext cx="578840" cy="2097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19" dirty="0"/>
                <a:t>P</a:t>
              </a:r>
            </a:p>
          </p:txBody>
        </p:sp>
        <p:cxnSp>
          <p:nvCxnSpPr>
            <p:cNvPr id="176" name="Přímá spojnice 66">
              <a:extLst>
                <a:ext uri="{FF2B5EF4-FFF2-40B4-BE49-F238E27FC236}">
                  <a16:creationId xmlns:a16="http://schemas.microsoft.com/office/drawing/2014/main" id="{72954E51-462C-4B60-B4FC-EB448C0C3326}"/>
                </a:ext>
              </a:extLst>
            </p:cNvPr>
            <p:cNvCxnSpPr/>
            <p:nvPr/>
          </p:nvCxnSpPr>
          <p:spPr>
            <a:xfrm flipH="1" flipV="1">
              <a:off x="8193426" y="2826268"/>
              <a:ext cx="302004" cy="1"/>
            </a:xfrm>
            <a:prstGeom prst="line">
              <a:avLst/>
            </a:prstGeom>
            <a:ln w="19050">
              <a:solidFill>
                <a:srgbClr val="007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Ovál 67">
              <a:extLst>
                <a:ext uri="{FF2B5EF4-FFF2-40B4-BE49-F238E27FC236}">
                  <a16:creationId xmlns:a16="http://schemas.microsoft.com/office/drawing/2014/main" id="{11F6855A-9C5A-4578-B753-E8F6456F82E4}"/>
                </a:ext>
              </a:extLst>
            </p:cNvPr>
            <p:cNvSpPr/>
            <p:nvPr/>
          </p:nvSpPr>
          <p:spPr>
            <a:xfrm>
              <a:off x="8476155" y="2924549"/>
              <a:ext cx="578840" cy="2097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19" dirty="0"/>
                <a:t>P</a:t>
              </a:r>
            </a:p>
          </p:txBody>
        </p:sp>
        <p:cxnSp>
          <p:nvCxnSpPr>
            <p:cNvPr id="178" name="Přímá spojnice 68">
              <a:extLst>
                <a:ext uri="{FF2B5EF4-FFF2-40B4-BE49-F238E27FC236}">
                  <a16:creationId xmlns:a16="http://schemas.microsoft.com/office/drawing/2014/main" id="{CFEB80EF-6F38-4CD3-B40E-E622EF8291A3}"/>
                </a:ext>
              </a:extLst>
            </p:cNvPr>
            <p:cNvCxnSpPr/>
            <p:nvPr/>
          </p:nvCxnSpPr>
          <p:spPr>
            <a:xfrm flipH="1" flipV="1">
              <a:off x="8192158" y="3022828"/>
              <a:ext cx="302004" cy="1"/>
            </a:xfrm>
            <a:prstGeom prst="line">
              <a:avLst/>
            </a:prstGeom>
            <a:ln w="19050">
              <a:solidFill>
                <a:srgbClr val="007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0" name="TextovéPole 189"/>
          <p:cNvSpPr txBox="1"/>
          <p:nvPr/>
        </p:nvSpPr>
        <p:spPr>
          <a:xfrm>
            <a:off x="375" y="5690330"/>
            <a:ext cx="3379783" cy="929778"/>
          </a:xfrm>
          <a:prstGeom prst="rect">
            <a:avLst/>
          </a:prstGeom>
          <a:noFill/>
        </p:spPr>
        <p:txBody>
          <a:bodyPr wrap="square" lIns="48485" tIns="24243" rIns="48485" bIns="24243" rtlCol="0">
            <a:spAutoFit/>
          </a:bodyPr>
          <a:lstStyle/>
          <a:p>
            <a:pPr algn="ctr"/>
            <a:r>
              <a:rPr lang="cs-CZ" sz="1908" b="1" dirty="0">
                <a:solidFill>
                  <a:schemeClr val="bg1"/>
                </a:solidFill>
              </a:rPr>
              <a:t>Celkem 30 000 KČ měsíčně + produkty zdarma za 17 500 KČ (22ks) </a:t>
            </a:r>
            <a:endParaRPr lang="cs-CZ" sz="1908" dirty="0">
              <a:solidFill>
                <a:schemeClr val="bg1"/>
              </a:solidFill>
            </a:endParaRPr>
          </a:p>
        </p:txBody>
      </p:sp>
      <p:sp>
        <p:nvSpPr>
          <p:cNvPr id="80" name="TextovéPole 79"/>
          <p:cNvSpPr txBox="1"/>
          <p:nvPr/>
        </p:nvSpPr>
        <p:spPr>
          <a:xfrm>
            <a:off x="8033354" y="4750633"/>
            <a:ext cx="1332661" cy="40784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48485" tIns="24243" rIns="48485" bIns="24243" rtlCol="0">
            <a:spAutoFit/>
          </a:bodyPr>
          <a:lstStyle/>
          <a:p>
            <a:pPr algn="ctr"/>
            <a:r>
              <a:rPr lang="cs-CZ" sz="2332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A-team</a:t>
            </a:r>
          </a:p>
        </p:txBody>
      </p:sp>
      <p:sp>
        <p:nvSpPr>
          <p:cNvPr id="90" name="TextovéPole 89"/>
          <p:cNvSpPr txBox="1"/>
          <p:nvPr/>
        </p:nvSpPr>
        <p:spPr>
          <a:xfrm>
            <a:off x="874813" y="3229076"/>
            <a:ext cx="1603818" cy="4078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wrap="square" lIns="48485" tIns="24243" rIns="48485" bIns="24243" rtlCol="0">
            <a:spAutoFit/>
          </a:bodyPr>
          <a:lstStyle/>
          <a:p>
            <a:pPr algn="ctr"/>
            <a:r>
              <a:rPr lang="cs-CZ" sz="2332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TOP-team</a:t>
            </a:r>
          </a:p>
        </p:txBody>
      </p:sp>
      <p:sp>
        <p:nvSpPr>
          <p:cNvPr id="95" name="TextovéPole 94"/>
          <p:cNvSpPr txBox="1"/>
          <p:nvPr/>
        </p:nvSpPr>
        <p:spPr>
          <a:xfrm>
            <a:off x="868209" y="927433"/>
            <a:ext cx="1527446" cy="40784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48485" tIns="24243" rIns="48485" bIns="24243" rtlCol="0">
            <a:spAutoFit/>
          </a:bodyPr>
          <a:lstStyle/>
          <a:p>
            <a:pPr algn="ctr"/>
            <a:r>
              <a:rPr lang="cs-CZ" sz="2332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PRO-team</a:t>
            </a:r>
          </a:p>
        </p:txBody>
      </p:sp>
      <p:sp>
        <p:nvSpPr>
          <p:cNvPr id="96" name="TextovéPole 95"/>
          <p:cNvSpPr txBox="1"/>
          <p:nvPr/>
        </p:nvSpPr>
        <p:spPr>
          <a:xfrm>
            <a:off x="9446783" y="4750633"/>
            <a:ext cx="992839" cy="40784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48485" tIns="24243" rIns="48485" bIns="24243" rtlCol="0">
            <a:spAutoFit/>
          </a:bodyPr>
          <a:lstStyle/>
          <a:p>
            <a:pPr algn="ctr"/>
            <a:r>
              <a:rPr lang="cs-CZ" sz="2332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+ RCB</a:t>
            </a:r>
          </a:p>
        </p:txBody>
      </p:sp>
      <p:pic>
        <p:nvPicPr>
          <p:cNvPr id="99" name="Picture 2" descr="https://zinzinowebstorage.blob.core.windows.net/products/large_Zinzino_BO_Orange_530.png">
            <a:extLst>
              <a:ext uri="{FF2B5EF4-FFF2-40B4-BE49-F238E27FC236}">
                <a16:creationId xmlns:a16="http://schemas.microsoft.com/office/drawing/2014/main" id="{7D355024-3677-4B4F-AFD8-6387A1FEB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600" y="1035337"/>
            <a:ext cx="420048" cy="41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https://zinzinowebstorage.blob.core.windows.net/products/large_Zinzino_BO_Orange_530.png">
            <a:extLst>
              <a:ext uri="{FF2B5EF4-FFF2-40B4-BE49-F238E27FC236}">
                <a16:creationId xmlns:a16="http://schemas.microsoft.com/office/drawing/2014/main" id="{7D355024-3677-4B4F-AFD8-6387A1FEB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902" y="1035337"/>
            <a:ext cx="420048" cy="41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ovéPole 103"/>
          <p:cNvSpPr txBox="1"/>
          <p:nvPr/>
        </p:nvSpPr>
        <p:spPr>
          <a:xfrm>
            <a:off x="6049636" y="1072024"/>
            <a:ext cx="1042810" cy="549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84" b="1" dirty="0">
                <a:solidFill>
                  <a:schemeClr val="bg1"/>
                </a:solidFill>
              </a:rPr>
              <a:t>TY PARTNER</a:t>
            </a:r>
          </a:p>
        </p:txBody>
      </p:sp>
      <p:sp>
        <p:nvSpPr>
          <p:cNvPr id="110" name="Ovál 87">
            <a:extLst>
              <a:ext uri="{FF2B5EF4-FFF2-40B4-BE49-F238E27FC236}">
                <a16:creationId xmlns:a16="http://schemas.microsoft.com/office/drawing/2014/main" id="{B547B1C5-C076-4BAA-AA3F-528C7C6D492F}"/>
              </a:ext>
            </a:extLst>
          </p:cNvPr>
          <p:cNvSpPr/>
          <p:nvPr/>
        </p:nvSpPr>
        <p:spPr>
          <a:xfrm>
            <a:off x="7154958" y="3455667"/>
            <a:ext cx="505846" cy="183291"/>
          </a:xfrm>
          <a:prstGeom prst="ellipse">
            <a:avLst/>
          </a:prstGeom>
          <a:solidFill>
            <a:srgbClr val="007635"/>
          </a:solidFill>
          <a:ln>
            <a:solidFill>
              <a:srgbClr val="007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19" dirty="0"/>
              <a:t>P</a:t>
            </a:r>
          </a:p>
        </p:txBody>
      </p:sp>
      <p:cxnSp>
        <p:nvCxnSpPr>
          <p:cNvPr id="113" name="Přímá spojnice 88">
            <a:extLst>
              <a:ext uri="{FF2B5EF4-FFF2-40B4-BE49-F238E27FC236}">
                <a16:creationId xmlns:a16="http://schemas.microsoft.com/office/drawing/2014/main" id="{7D5BD2B2-BB59-41F2-BD64-03ABDB584016}"/>
              </a:ext>
            </a:extLst>
          </p:cNvPr>
          <p:cNvCxnSpPr/>
          <p:nvPr/>
        </p:nvCxnSpPr>
        <p:spPr>
          <a:xfrm>
            <a:off x="6902612" y="3539124"/>
            <a:ext cx="247078" cy="732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bdélník: se zakulacenými rohy 91">
            <a:extLst>
              <a:ext uri="{FF2B5EF4-FFF2-40B4-BE49-F238E27FC236}">
                <a16:creationId xmlns:a16="http://schemas.microsoft.com/office/drawing/2014/main" id="{036BE208-4120-431C-9768-BF65A12D1D4E}"/>
              </a:ext>
            </a:extLst>
          </p:cNvPr>
          <p:cNvSpPr/>
          <p:nvPr/>
        </p:nvSpPr>
        <p:spPr>
          <a:xfrm>
            <a:off x="8760259" y="994953"/>
            <a:ext cx="1655730" cy="646138"/>
          </a:xfrm>
          <a:prstGeom prst="roundRect">
            <a:avLst/>
          </a:prstGeom>
          <a:ln>
            <a:solidFill>
              <a:srgbClr val="C55E5B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4143" tIns="47071" rIns="94143" bIns="47071" rtlCol="0" anchor="ctr"/>
          <a:lstStyle/>
          <a:p>
            <a:pPr algn="ctr"/>
            <a:r>
              <a:rPr lang="cs-CZ" sz="1908" b="1" dirty="0"/>
              <a:t>1 předplatné </a:t>
            </a:r>
          </a:p>
          <a:p>
            <a:pPr algn="ctr"/>
            <a:r>
              <a:rPr lang="cs-CZ" sz="1908" b="1" dirty="0"/>
              <a:t>= 1 zákazník</a:t>
            </a:r>
          </a:p>
        </p:txBody>
      </p:sp>
      <p:pic>
        <p:nvPicPr>
          <p:cNvPr id="98" name="Picture 2" descr="https://zinzinowebstorage.blob.core.windows.net/products/large_Zinzino_BO_Orange_530.png">
            <a:extLst>
              <a:ext uri="{FF2B5EF4-FFF2-40B4-BE49-F238E27FC236}">
                <a16:creationId xmlns:a16="http://schemas.microsoft.com/office/drawing/2014/main" id="{7D355024-3677-4B4F-AFD8-6387A1FEB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299" y="1035337"/>
            <a:ext cx="420048" cy="41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Obdélník: se zakulacenými rohy 91">
            <a:extLst>
              <a:ext uri="{FF2B5EF4-FFF2-40B4-BE49-F238E27FC236}">
                <a16:creationId xmlns:a16="http://schemas.microsoft.com/office/drawing/2014/main" id="{036BE208-4120-431C-9768-BF65A12D1D4E}"/>
              </a:ext>
            </a:extLst>
          </p:cNvPr>
          <p:cNvSpPr/>
          <p:nvPr/>
        </p:nvSpPr>
        <p:spPr>
          <a:xfrm>
            <a:off x="4560361" y="1237255"/>
            <a:ext cx="1574962" cy="605755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4143" tIns="47071" rIns="94143" bIns="47071" rtlCol="0" anchor="ctr"/>
          <a:lstStyle/>
          <a:p>
            <a:pPr algn="ctr"/>
            <a:r>
              <a:rPr lang="cs-CZ" sz="1696" b="1" dirty="0"/>
              <a:t>AUTOORDER</a:t>
            </a:r>
          </a:p>
          <a:p>
            <a:pPr algn="ctr"/>
            <a:r>
              <a:rPr lang="cs-CZ" sz="1272" b="1" dirty="0"/>
              <a:t> Další měsíc zdarma</a:t>
            </a:r>
          </a:p>
        </p:txBody>
      </p:sp>
      <p:sp>
        <p:nvSpPr>
          <p:cNvPr id="131" name="Obdélník: se zakulacenými rohy 91">
            <a:extLst>
              <a:ext uri="{FF2B5EF4-FFF2-40B4-BE49-F238E27FC236}">
                <a16:creationId xmlns:a16="http://schemas.microsoft.com/office/drawing/2014/main" id="{036BE208-4120-431C-9768-BF65A12D1D4E}"/>
              </a:ext>
            </a:extLst>
          </p:cNvPr>
          <p:cNvSpPr/>
          <p:nvPr/>
        </p:nvSpPr>
        <p:spPr>
          <a:xfrm>
            <a:off x="4560361" y="1237255"/>
            <a:ext cx="1574962" cy="60575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4143" tIns="47071" rIns="94143" bIns="47071" rtlCol="0" anchor="ctr"/>
          <a:lstStyle/>
          <a:p>
            <a:pPr algn="ctr"/>
            <a:r>
              <a:rPr lang="cs-CZ" sz="1696" b="1" dirty="0"/>
              <a:t>AUTOORDER</a:t>
            </a:r>
          </a:p>
          <a:p>
            <a:pPr algn="ctr"/>
            <a:r>
              <a:rPr lang="cs-CZ" sz="1484" b="1" dirty="0"/>
              <a:t>Zdarma</a:t>
            </a:r>
          </a:p>
        </p:txBody>
      </p:sp>
      <p:pic>
        <p:nvPicPr>
          <p:cNvPr id="102" name="Picture 2" descr="https://zinzinowebstorage.blob.core.windows.net/products/large_Zinzino_BO_Orange_530.png">
            <a:extLst>
              <a:ext uri="{FF2B5EF4-FFF2-40B4-BE49-F238E27FC236}">
                <a16:creationId xmlns:a16="http://schemas.microsoft.com/office/drawing/2014/main" id="{7D355024-3677-4B4F-AFD8-6387A1FEB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405" y="986710"/>
            <a:ext cx="420048" cy="41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" name="Ovál 87">
            <a:extLst>
              <a:ext uri="{FF2B5EF4-FFF2-40B4-BE49-F238E27FC236}">
                <a16:creationId xmlns:a16="http://schemas.microsoft.com/office/drawing/2014/main" id="{B547B1C5-C076-4BAA-AA3F-528C7C6D492F}"/>
              </a:ext>
            </a:extLst>
          </p:cNvPr>
          <p:cNvSpPr/>
          <p:nvPr/>
        </p:nvSpPr>
        <p:spPr>
          <a:xfrm>
            <a:off x="7154958" y="3636916"/>
            <a:ext cx="505846" cy="183291"/>
          </a:xfrm>
          <a:prstGeom prst="ellipse">
            <a:avLst/>
          </a:prstGeom>
          <a:solidFill>
            <a:srgbClr val="007635"/>
          </a:solidFill>
          <a:ln>
            <a:solidFill>
              <a:srgbClr val="007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19" dirty="0"/>
              <a:t>P</a:t>
            </a:r>
          </a:p>
        </p:txBody>
      </p:sp>
      <p:cxnSp>
        <p:nvCxnSpPr>
          <p:cNvPr id="185" name="Přímá spojnice 88">
            <a:extLst>
              <a:ext uri="{FF2B5EF4-FFF2-40B4-BE49-F238E27FC236}">
                <a16:creationId xmlns:a16="http://schemas.microsoft.com/office/drawing/2014/main" id="{7D5BD2B2-BB59-41F2-BD64-03ABDB584016}"/>
              </a:ext>
            </a:extLst>
          </p:cNvPr>
          <p:cNvCxnSpPr/>
          <p:nvPr/>
        </p:nvCxnSpPr>
        <p:spPr>
          <a:xfrm>
            <a:off x="6902612" y="3722771"/>
            <a:ext cx="247078" cy="732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ovéPole 223"/>
          <p:cNvSpPr txBox="1"/>
          <p:nvPr/>
        </p:nvSpPr>
        <p:spPr>
          <a:xfrm>
            <a:off x="6983380" y="1402220"/>
            <a:ext cx="1130742" cy="588597"/>
          </a:xfrm>
          <a:prstGeom prst="ellipse">
            <a:avLst/>
          </a:prstGeom>
          <a:solidFill>
            <a:srgbClr val="007635"/>
          </a:solidFill>
          <a:ln>
            <a:solidFill>
              <a:srgbClr val="00763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60" b="1" dirty="0">
                <a:solidFill>
                  <a:schemeClr val="bg1"/>
                </a:solidFill>
              </a:rPr>
              <a:t>TY ZÁKAZNÍK</a:t>
            </a:r>
          </a:p>
        </p:txBody>
      </p:sp>
    </p:spTree>
    <p:extLst>
      <p:ext uri="{BB962C8B-B14F-4D97-AF65-F5344CB8AC3E}">
        <p14:creationId xmlns:p14="http://schemas.microsoft.com/office/powerpoint/2010/main" val="428485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8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8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3000" fill="hold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000" fill="hold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30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0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3000" fill="hold"/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000" fill="hold"/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6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7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9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1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3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3000"/>
                            </p:stCondLst>
                            <p:childTnLst>
                              <p:par>
                                <p:cTn id="2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2000" fill="hold"/>
                                        <p:tgtEl>
                                          <p:spTgt spid="9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2000" fill="hold"/>
                                        <p:tgtEl>
                                          <p:spTgt spid="9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20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20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20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20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2000"/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2000" fill="hold"/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000" fill="hold"/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2000" fill="hold"/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2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2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2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2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9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9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9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9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9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9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9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9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9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9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2000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2000" fill="hold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2000" fill="hold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2000" fill="hold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2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0" dur="20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20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20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 fill="hold"/>
                                        <p:tgtEl>
                                          <p:spTgt spid="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9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9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1" grpId="0" build="p" animBg="1"/>
      <p:bldP spid="94" grpId="0" build="p" animBg="1"/>
      <p:bldP spid="190" grpId="0" build="allAtOnce"/>
      <p:bldP spid="80" grpId="0" build="p" animBg="1"/>
      <p:bldP spid="90" grpId="0" build="p" animBg="1"/>
      <p:bldP spid="95" grpId="0" build="p" animBg="1"/>
      <p:bldP spid="96" grpId="0" build="p" animBg="1"/>
      <p:bldP spid="104" grpId="0" build="p"/>
      <p:bldP spid="110" grpId="0" build="p" animBg="1"/>
      <p:bldP spid="182" grpId="0" build="p" animBg="1"/>
      <p:bldP spid="131" grpId="0" build="p" animBg="1"/>
      <p:bldP spid="184" grpId="0" build="p" animBg="1"/>
      <p:bldP spid="224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3" name="zinzino-people-in-daily-life-GettyImages-1055108444-110dpi.png" descr="zinzino-people-in-daily-life-GettyImages-1055108444-110dpi.png"/>
          <p:cNvPicPr>
            <a:picLocks noChangeAspect="1"/>
          </p:cNvPicPr>
          <p:nvPr/>
        </p:nvPicPr>
        <p:blipFill>
          <a:blip r:embed="rId2"/>
          <a:srcRect t="7822" b="7822"/>
          <a:stretch>
            <a:fillRect/>
          </a:stretch>
        </p:blipFill>
        <p:spPr>
          <a:xfrm>
            <a:off x="0" y="784622"/>
            <a:ext cx="10655300" cy="5993606"/>
          </a:xfrm>
          <a:prstGeom prst="rect">
            <a:avLst/>
          </a:prstGeom>
          <a:ln w="12700">
            <a:miter lim="400000"/>
          </a:ln>
        </p:spPr>
      </p:pic>
      <p:sp>
        <p:nvSpPr>
          <p:cNvPr id="1214" name="How to start your business"/>
          <p:cNvSpPr txBox="1"/>
          <p:nvPr/>
        </p:nvSpPr>
        <p:spPr>
          <a:xfrm>
            <a:off x="1485848" y="2595570"/>
            <a:ext cx="7683604" cy="1104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/>
          <a:lstStyle/>
          <a:p>
            <a:pPr defTabSz="199796">
              <a:lnSpc>
                <a:spcPct val="80000"/>
              </a:lnSpc>
              <a:defRPr sz="6000" spc="420"/>
            </a:pPr>
            <a:r>
              <a:rPr lang="cs-CZ" sz="2622" spc="184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Jak začít </a:t>
            </a:r>
            <a:r>
              <a:rPr lang="cs-CZ" sz="2622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svoje podnikání</a:t>
            </a:r>
          </a:p>
        </p:txBody>
      </p:sp>
    </p:spTree>
    <p:extLst>
      <p:ext uri="{BB962C8B-B14F-4D97-AF65-F5344CB8AC3E}">
        <p14:creationId xmlns:p14="http://schemas.microsoft.com/office/powerpoint/2010/main" val="353655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Rectangle"/>
          <p:cNvSpPr/>
          <p:nvPr/>
        </p:nvSpPr>
        <p:spPr>
          <a:xfrm rot="5400000">
            <a:off x="-634088" y="3461460"/>
            <a:ext cx="2496682" cy="21618"/>
          </a:xfrm>
          <a:prstGeom prst="rect">
            <a:avLst/>
          </a:prstGeom>
          <a:solidFill>
            <a:srgbClr val="ECEEF7"/>
          </a:solidFill>
          <a:ln w="12700">
            <a:miter lim="400000"/>
          </a:ln>
        </p:spPr>
        <p:txBody>
          <a:bodyPr lIns="22199" tIns="22199" rIns="22199" bIns="2219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398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43" name="Circle"/>
          <p:cNvSpPr/>
          <p:nvPr/>
        </p:nvSpPr>
        <p:spPr>
          <a:xfrm>
            <a:off x="505798" y="3407066"/>
            <a:ext cx="216910" cy="216910"/>
          </a:xfrm>
          <a:prstGeom prst="ellipse">
            <a:avLst/>
          </a:prstGeom>
          <a:solidFill>
            <a:srgbClr val="EBEEF8"/>
          </a:solidFill>
          <a:ln w="12700">
            <a:miter lim="400000"/>
          </a:ln>
        </p:spPr>
        <p:txBody>
          <a:bodyPr lIns="22199" tIns="22199" rIns="22199" bIns="2219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398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44" name="Circle"/>
          <p:cNvSpPr/>
          <p:nvPr/>
        </p:nvSpPr>
        <p:spPr>
          <a:xfrm>
            <a:off x="505798" y="2550761"/>
            <a:ext cx="216910" cy="216911"/>
          </a:xfrm>
          <a:prstGeom prst="ellipse">
            <a:avLst/>
          </a:prstGeom>
          <a:solidFill>
            <a:srgbClr val="ECEEF7"/>
          </a:solidFill>
          <a:ln w="12700">
            <a:miter lim="400000"/>
          </a:ln>
        </p:spPr>
        <p:txBody>
          <a:bodyPr lIns="22199" tIns="22199" rIns="22199" bIns="2219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398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45" name="Circle"/>
          <p:cNvSpPr/>
          <p:nvPr/>
        </p:nvSpPr>
        <p:spPr>
          <a:xfrm>
            <a:off x="505798" y="2978913"/>
            <a:ext cx="216910" cy="216911"/>
          </a:xfrm>
          <a:prstGeom prst="ellipse">
            <a:avLst/>
          </a:prstGeom>
          <a:solidFill>
            <a:srgbClr val="ECEEF7"/>
          </a:solidFill>
          <a:ln w="12700">
            <a:miter lim="400000"/>
          </a:ln>
        </p:spPr>
        <p:txBody>
          <a:bodyPr lIns="22199" tIns="22199" rIns="22199" bIns="2219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398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46" name="Circle"/>
          <p:cNvSpPr/>
          <p:nvPr/>
        </p:nvSpPr>
        <p:spPr>
          <a:xfrm>
            <a:off x="505798" y="3835218"/>
            <a:ext cx="216910" cy="216910"/>
          </a:xfrm>
          <a:prstGeom prst="ellipse">
            <a:avLst/>
          </a:prstGeom>
          <a:solidFill>
            <a:srgbClr val="ECEEF7"/>
          </a:solidFill>
          <a:ln w="12700">
            <a:miter lim="400000"/>
          </a:ln>
        </p:spPr>
        <p:txBody>
          <a:bodyPr lIns="22199" tIns="22199" rIns="22199" bIns="2219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398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47" name="Circle"/>
          <p:cNvSpPr/>
          <p:nvPr/>
        </p:nvSpPr>
        <p:spPr>
          <a:xfrm>
            <a:off x="505798" y="2122608"/>
            <a:ext cx="216910" cy="216911"/>
          </a:xfrm>
          <a:prstGeom prst="ellipse">
            <a:avLst/>
          </a:prstGeom>
          <a:solidFill>
            <a:srgbClr val="A597C4"/>
          </a:solidFill>
          <a:ln w="12700">
            <a:miter lim="400000"/>
          </a:ln>
        </p:spPr>
        <p:txBody>
          <a:bodyPr lIns="22199" tIns="22199" rIns="22199" bIns="2219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398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48" name="Circle"/>
          <p:cNvSpPr/>
          <p:nvPr/>
        </p:nvSpPr>
        <p:spPr>
          <a:xfrm>
            <a:off x="505798" y="4263370"/>
            <a:ext cx="216910" cy="216910"/>
          </a:xfrm>
          <a:prstGeom prst="ellipse">
            <a:avLst/>
          </a:prstGeom>
          <a:solidFill>
            <a:srgbClr val="ECEEF7"/>
          </a:solidFill>
          <a:ln w="12700">
            <a:miter lim="400000"/>
          </a:ln>
        </p:spPr>
        <p:txBody>
          <a:bodyPr lIns="22199" tIns="22199" rIns="22199" bIns="2219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398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49" name="Circle"/>
          <p:cNvSpPr/>
          <p:nvPr/>
        </p:nvSpPr>
        <p:spPr>
          <a:xfrm>
            <a:off x="505798" y="4691522"/>
            <a:ext cx="216910" cy="216910"/>
          </a:xfrm>
          <a:prstGeom prst="ellipse">
            <a:avLst/>
          </a:prstGeom>
          <a:solidFill>
            <a:srgbClr val="ECEEF7"/>
          </a:solidFill>
          <a:ln w="12700">
            <a:miter lim="400000"/>
          </a:ln>
        </p:spPr>
        <p:txBody>
          <a:bodyPr lIns="22199" tIns="22199" rIns="22199" bIns="2219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398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50" name="Rectangle"/>
          <p:cNvSpPr/>
          <p:nvPr/>
        </p:nvSpPr>
        <p:spPr>
          <a:xfrm>
            <a:off x="1098828" y="2157006"/>
            <a:ext cx="8457644" cy="4203307"/>
          </a:xfrm>
          <a:prstGeom prst="rect">
            <a:avLst/>
          </a:prstGeom>
          <a:ln w="63500">
            <a:solidFill>
              <a:srgbClr val="473194"/>
            </a:solidFill>
            <a:miter lim="400000"/>
          </a:ln>
        </p:spPr>
        <p:txBody>
          <a:bodyPr lIns="22199" tIns="22199" rIns="22199" bIns="22199" anchor="ctr"/>
          <a:lstStyle/>
          <a:p>
            <a:pPr>
              <a:defRPr sz="3200">
                <a:solidFill>
                  <a:srgbClr val="3B2E79"/>
                </a:solidFill>
              </a:defRPr>
            </a:pPr>
            <a:endParaRPr sz="1398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51" name="1. Join and select a Partner Kit"/>
          <p:cNvSpPr txBox="1"/>
          <p:nvPr/>
        </p:nvSpPr>
        <p:spPr>
          <a:xfrm>
            <a:off x="722708" y="1404431"/>
            <a:ext cx="10655301" cy="529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/>
          <a:lstStyle/>
          <a:p>
            <a:pPr defTabSz="1065554">
              <a:defRPr sz="6000" spc="600"/>
            </a:pPr>
            <a:r>
              <a:rPr lang="cs-CZ" sz="2622" spc="184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1. Přidej se a zvol si </a:t>
            </a:r>
            <a:r>
              <a:rPr lang="cs-CZ" sz="2622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pracovní nástroje</a:t>
            </a:r>
          </a:p>
        </p:txBody>
      </p:sp>
      <p:sp>
        <p:nvSpPr>
          <p:cNvPr id="1252" name="Rectangle"/>
          <p:cNvSpPr/>
          <p:nvPr/>
        </p:nvSpPr>
        <p:spPr>
          <a:xfrm>
            <a:off x="1098828" y="2154093"/>
            <a:ext cx="8457644" cy="4203307"/>
          </a:xfrm>
          <a:prstGeom prst="rect">
            <a:avLst/>
          </a:prstGeom>
          <a:ln w="63500">
            <a:solidFill>
              <a:srgbClr val="473194"/>
            </a:solidFill>
            <a:miter lim="400000"/>
          </a:ln>
        </p:spPr>
        <p:txBody>
          <a:bodyPr lIns="22199" tIns="22199" rIns="22199" bIns="22199" anchor="ctr"/>
          <a:lstStyle/>
          <a:p>
            <a:pPr>
              <a:defRPr sz="3200">
                <a:solidFill>
                  <a:srgbClr val="3B2E79"/>
                </a:solidFill>
              </a:defRPr>
            </a:pPr>
            <a:endParaRPr sz="1398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0ED6C63-7631-437D-92FE-04C581566A8C}"/>
              </a:ext>
            </a:extLst>
          </p:cNvPr>
          <p:cNvGrpSpPr/>
          <p:nvPr/>
        </p:nvGrpSpPr>
        <p:grpSpPr>
          <a:xfrm>
            <a:off x="1098828" y="2233209"/>
            <a:ext cx="8276693" cy="4362367"/>
            <a:chOff x="2485852" y="3363275"/>
            <a:chExt cx="18940703" cy="9983009"/>
          </a:xfrm>
        </p:grpSpPr>
        <p:sp>
          <p:nvSpPr>
            <p:cNvPr id="1253" name="*view all details on our Ultimate Partner Kit Campaign"/>
            <p:cNvSpPr txBox="1"/>
            <p:nvPr/>
          </p:nvSpPr>
          <p:spPr>
            <a:xfrm>
              <a:off x="2485852" y="12849897"/>
              <a:ext cx="9107770" cy="4963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22199" tIns="22199" rIns="22199" bIns="22199"/>
            <a:lstStyle>
              <a:lvl1pPr algn="l">
                <a:defRPr sz="2000"/>
              </a:lvl1pPr>
            </a:lstStyle>
            <a:p>
              <a:r>
                <a:rPr lang="cs-CZ" sz="874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*podívejte se na všechny detaily naší kampaně na </a:t>
              </a:r>
              <a:r>
                <a:rPr lang="cs-CZ" sz="874" dirty="0" err="1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Ultimate</a:t>
              </a:r>
              <a:r>
                <a:rPr lang="cs-CZ" sz="874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 Partner </a:t>
              </a:r>
              <a:r>
                <a:rPr lang="cs-CZ" sz="874" dirty="0" err="1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Kit</a:t>
              </a:r>
              <a:endParaRPr lang="cs-CZ" sz="874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endParaRPr>
            </a:p>
          </p:txBody>
        </p:sp>
        <p:pic>
          <p:nvPicPr>
            <p:cNvPr id="1254" name="zinzino-product-isolated-ultimate-partner-box-50prc-72dpi.png" descr="zinzino-product-isolated-ultimate-partner-box-50prc-72dpi.png"/>
            <p:cNvPicPr>
              <a:picLocks noChangeAspect="1"/>
            </p:cNvPicPr>
            <p:nvPr/>
          </p:nvPicPr>
          <p:blipFill>
            <a:blip r:embed="rId3"/>
            <a:srcRect l="17913" t="15513" r="19260" b="15513"/>
            <a:stretch>
              <a:fillRect/>
            </a:stretch>
          </p:blipFill>
          <p:spPr>
            <a:xfrm>
              <a:off x="11931650" y="5282936"/>
              <a:ext cx="9494905" cy="565864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55" name="zinzino-kit-symbol-ultimate-partner-kit-in-cirkle-violet.png" descr="zinzino-kit-symbol-ultimate-partner-kit-in-cirkle-viole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2893" y="5635909"/>
              <a:ext cx="2737878" cy="265300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59" name="150 Credits"/>
            <p:cNvSpPr txBox="1"/>
            <p:nvPr/>
          </p:nvSpPr>
          <p:spPr>
            <a:xfrm>
              <a:off x="6606162" y="7986345"/>
              <a:ext cx="1463781" cy="7872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22199" tIns="22199" rIns="22199" bIns="22199"/>
            <a:lstStyle>
              <a:lvl1pPr defTabSz="2438338">
                <a:defRPr sz="2000"/>
              </a:lvl1pPr>
            </a:lstStyle>
            <a:p>
              <a:r>
                <a:rPr lang="cs-CZ" sz="874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150 Credits</a:t>
              </a:r>
            </a:p>
          </p:txBody>
        </p:sp>
        <p:sp>
          <p:nvSpPr>
            <p:cNvPr id="1260" name="Get a full loyalty refund when acquiring 25 Premier Customers within a year of purchasing the Ultimate Partner Kit"/>
            <p:cNvSpPr txBox="1"/>
            <p:nvPr/>
          </p:nvSpPr>
          <p:spPr>
            <a:xfrm>
              <a:off x="11593622" y="9364418"/>
              <a:ext cx="9512300" cy="37999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22199" tIns="22199" rIns="22199" bIns="22199" anchor="ctr"/>
            <a:lstStyle>
              <a:lvl1pPr>
                <a:defRPr sz="2500"/>
              </a:lvl1pPr>
            </a:lstStyle>
            <a:p>
              <a:r>
                <a:rPr lang="cs-CZ" sz="1600" b="1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Pokud do 12 měsíců získáš 25 předplatných dostaneš 1095 za věrnost.</a:t>
              </a:r>
            </a:p>
          </p:txBody>
        </p:sp>
        <p:sp>
          <p:nvSpPr>
            <p:cNvPr id="1261" name="Special promotion: Loyalty Refund"/>
            <p:cNvSpPr txBox="1"/>
            <p:nvPr/>
          </p:nvSpPr>
          <p:spPr>
            <a:xfrm>
              <a:off x="3235460" y="3363275"/>
              <a:ext cx="17290779" cy="12126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22199" tIns="22199" rIns="22199" bIns="22199" anchor="ctr"/>
            <a:lstStyle/>
            <a:p>
              <a:pPr defTabSz="1065554">
                <a:defRPr>
                  <a:latin typeface="Open Sans Bold"/>
                  <a:ea typeface="Open Sans Bold"/>
                  <a:cs typeface="Open Sans Bold"/>
                  <a:sym typeface="Open Sans Bold"/>
                </a:defRPr>
              </a:pPr>
              <a:r>
                <a:rPr lang="cs-CZ" sz="2185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Mimořádná nabídka: </a:t>
              </a:r>
              <a:r>
                <a:rPr lang="cs-CZ" sz="2185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Peníze za aktivní spolupráci</a:t>
              </a:r>
            </a:p>
          </p:txBody>
        </p:sp>
        <p:sp>
          <p:nvSpPr>
            <p:cNvPr id="1262" name="Circle"/>
            <p:cNvSpPr/>
            <p:nvPr/>
          </p:nvSpPr>
          <p:spPr>
            <a:xfrm>
              <a:off x="17976686" y="4409632"/>
              <a:ext cx="2737879" cy="2737879"/>
            </a:xfrm>
            <a:prstGeom prst="ellipse">
              <a:avLst/>
            </a:prstGeom>
            <a:solidFill>
              <a:srgbClr val="FFFFFF"/>
            </a:solidFill>
            <a:ln w="63500">
              <a:solidFill>
                <a:srgbClr val="473192"/>
              </a:solidFill>
              <a:miter lim="400000"/>
            </a:ln>
          </p:spPr>
          <p:txBody>
            <a:bodyPr lIns="22199" tIns="22199" rIns="22199" bIns="22199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398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263" name="Get your…"/>
            <p:cNvSpPr txBox="1"/>
            <p:nvPr/>
          </p:nvSpPr>
          <p:spPr>
            <a:xfrm>
              <a:off x="18260465" y="4793493"/>
              <a:ext cx="2737878" cy="20504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22199" tIns="22199" rIns="22199" bIns="22199" anchor="ctr"/>
            <a:lstStyle/>
            <a:p>
              <a:pPr>
                <a:defRPr sz="3000">
                  <a:solidFill>
                    <a:srgbClr val="473192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  <a:r>
                <a:rPr lang="cs-CZ" sz="1311" dirty="0">
                  <a:solidFill>
                    <a:srgbClr val="473192"/>
                  </a:solidFill>
                  <a:latin typeface="Open Sans Bold"/>
                  <a:ea typeface="Open Sans Bold"/>
                  <a:cs typeface="Open Sans Bold"/>
                </a:rPr>
                <a:t>Získejte své peníze zpět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38EEFF3-5B20-4494-9570-48BA0A805B4C}"/>
              </a:ext>
            </a:extLst>
          </p:cNvPr>
          <p:cNvGrpSpPr/>
          <p:nvPr/>
        </p:nvGrpSpPr>
        <p:grpSpPr>
          <a:xfrm>
            <a:off x="1641818" y="4720610"/>
            <a:ext cx="3436916" cy="1300687"/>
            <a:chOff x="16527735" y="7104233"/>
            <a:chExt cx="5432988" cy="1789321"/>
          </a:xfrm>
        </p:grpSpPr>
        <p:sp>
          <p:nvSpPr>
            <p:cNvPr id="40" name="Ultimate Partner Kit">
              <a:extLst>
                <a:ext uri="{FF2B5EF4-FFF2-40B4-BE49-F238E27FC236}">
                  <a16:creationId xmlns:a16="http://schemas.microsoft.com/office/drawing/2014/main" id="{3F4B222A-982E-44EC-8696-C29A36BF89E8}"/>
                </a:ext>
              </a:extLst>
            </p:cNvPr>
            <p:cNvSpPr txBox="1"/>
            <p:nvPr/>
          </p:nvSpPr>
          <p:spPr>
            <a:xfrm>
              <a:off x="16527735" y="7104233"/>
              <a:ext cx="4397508" cy="12126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22199" tIns="22199" rIns="22199" bIns="22199" anchor="ctr"/>
            <a:lstStyle>
              <a:lvl1pPr defTabSz="2438338">
                <a:defRPr sz="3000">
                  <a:latin typeface="Open Sans Bold"/>
                  <a:ea typeface="Open Sans Bold"/>
                  <a:cs typeface="Open Sans Bold"/>
                  <a:sym typeface="Open Sans Bold"/>
                </a:defRPr>
              </a:lvl1pPr>
            </a:lstStyle>
            <a:p>
              <a:r>
                <a:rPr lang="cs-CZ" sz="2000" dirty="0">
                  <a:solidFill>
                    <a:srgbClr val="000000"/>
                  </a:solidFill>
                </a:rPr>
                <a:t>PARTNERSKÁ SADA</a:t>
              </a:r>
            </a:p>
          </p:txBody>
        </p:sp>
        <p:sp>
          <p:nvSpPr>
            <p:cNvPr id="41" name="995€ I Save 60%…">
              <a:extLst>
                <a:ext uri="{FF2B5EF4-FFF2-40B4-BE49-F238E27FC236}">
                  <a16:creationId xmlns:a16="http://schemas.microsoft.com/office/drawing/2014/main" id="{45550EFE-618C-4EF4-89C5-4556FC1C0C16}"/>
                </a:ext>
              </a:extLst>
            </p:cNvPr>
            <p:cNvSpPr txBox="1"/>
            <p:nvPr/>
          </p:nvSpPr>
          <p:spPr>
            <a:xfrm>
              <a:off x="16527735" y="7943108"/>
              <a:ext cx="5432988" cy="9504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22199" tIns="22199" rIns="22199" bIns="22199"/>
            <a:lstStyle/>
            <a:p>
              <a:pPr defTabSz="1065554">
                <a:defRPr sz="2000">
                  <a:latin typeface="Open Sans Bold"/>
                  <a:ea typeface="Open Sans Bold"/>
                  <a:cs typeface="Open Sans Bold"/>
                  <a:sym typeface="Open Sans Bold"/>
                </a:defRPr>
              </a:pPr>
              <a:r>
                <a:rPr lang="cs-CZ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1095 € I Úspora +60 %</a:t>
              </a:r>
            </a:p>
            <a:p>
              <a:pPr defTabSz="1065554">
                <a:defRPr sz="2000"/>
              </a:pPr>
              <a:r>
                <a:rPr lang="cs-CZ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Maloobchodní cena 3027 €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882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473 -0.09593 L 3.74255E-6 2.45172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37" y="4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65€ I Save 12% I 10 Credits"/>
          <p:cNvSpPr txBox="1"/>
          <p:nvPr/>
        </p:nvSpPr>
        <p:spPr>
          <a:xfrm>
            <a:off x="1345647" y="4003745"/>
            <a:ext cx="2642873" cy="304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/>
          <a:lstStyle>
            <a:lvl1pPr algn="l" defTabSz="2438338">
              <a:defRPr sz="3000"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rPr lang="cs-CZ" sz="1311">
                <a:solidFill>
                  <a:srgbClr val="000000"/>
                </a:solidFill>
              </a:rPr>
              <a:t>65 € I Úspora 12 % I 10 Credits</a:t>
            </a:r>
          </a:p>
        </p:txBody>
      </p:sp>
      <p:sp>
        <p:nvSpPr>
          <p:cNvPr id="1292" name="Circle"/>
          <p:cNvSpPr/>
          <p:nvPr/>
        </p:nvSpPr>
        <p:spPr>
          <a:xfrm>
            <a:off x="505798" y="2122608"/>
            <a:ext cx="216910" cy="216911"/>
          </a:xfrm>
          <a:prstGeom prst="ellipse">
            <a:avLst/>
          </a:prstGeom>
          <a:solidFill>
            <a:srgbClr val="ECEEF7"/>
          </a:solidFill>
          <a:ln w="12700">
            <a:miter lim="400000"/>
          </a:ln>
        </p:spPr>
        <p:txBody>
          <a:bodyPr lIns="22199" tIns="22199" rIns="22199" bIns="2219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398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93" name="Rectangle"/>
          <p:cNvSpPr/>
          <p:nvPr/>
        </p:nvSpPr>
        <p:spPr>
          <a:xfrm rot="5400000">
            <a:off x="-660127" y="3487499"/>
            <a:ext cx="2548760" cy="21618"/>
          </a:xfrm>
          <a:prstGeom prst="rect">
            <a:avLst/>
          </a:prstGeom>
          <a:solidFill>
            <a:srgbClr val="ECEEF7"/>
          </a:solidFill>
          <a:ln w="12700">
            <a:miter lim="400000"/>
          </a:ln>
        </p:spPr>
        <p:txBody>
          <a:bodyPr lIns="22199" tIns="22199" rIns="22199" bIns="2219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398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94" name="Circle"/>
          <p:cNvSpPr/>
          <p:nvPr/>
        </p:nvSpPr>
        <p:spPr>
          <a:xfrm>
            <a:off x="505798" y="3407066"/>
            <a:ext cx="216910" cy="216910"/>
          </a:xfrm>
          <a:prstGeom prst="ellipse">
            <a:avLst/>
          </a:prstGeom>
          <a:solidFill>
            <a:srgbClr val="EBEEF8"/>
          </a:solidFill>
          <a:ln w="12700">
            <a:miter lim="400000"/>
          </a:ln>
        </p:spPr>
        <p:txBody>
          <a:bodyPr lIns="22199" tIns="22199" rIns="22199" bIns="2219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398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95" name="Circle"/>
          <p:cNvSpPr/>
          <p:nvPr/>
        </p:nvSpPr>
        <p:spPr>
          <a:xfrm>
            <a:off x="505798" y="2550761"/>
            <a:ext cx="216910" cy="216911"/>
          </a:xfrm>
          <a:prstGeom prst="ellipse">
            <a:avLst/>
          </a:prstGeom>
          <a:solidFill>
            <a:srgbClr val="A597C4"/>
          </a:solidFill>
          <a:ln w="12700">
            <a:miter lim="400000"/>
          </a:ln>
        </p:spPr>
        <p:txBody>
          <a:bodyPr lIns="22199" tIns="22199" rIns="22199" bIns="2219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398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96" name="Circle"/>
          <p:cNvSpPr/>
          <p:nvPr/>
        </p:nvSpPr>
        <p:spPr>
          <a:xfrm>
            <a:off x="505798" y="2978913"/>
            <a:ext cx="216910" cy="216911"/>
          </a:xfrm>
          <a:prstGeom prst="ellipse">
            <a:avLst/>
          </a:prstGeom>
          <a:solidFill>
            <a:srgbClr val="ECEEF7"/>
          </a:solidFill>
          <a:ln w="12700">
            <a:miter lim="400000"/>
          </a:ln>
        </p:spPr>
        <p:txBody>
          <a:bodyPr lIns="22199" tIns="22199" rIns="22199" bIns="2219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398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97" name="Circle"/>
          <p:cNvSpPr/>
          <p:nvPr/>
        </p:nvSpPr>
        <p:spPr>
          <a:xfrm>
            <a:off x="505798" y="3835218"/>
            <a:ext cx="216910" cy="216910"/>
          </a:xfrm>
          <a:prstGeom prst="ellipse">
            <a:avLst/>
          </a:prstGeom>
          <a:solidFill>
            <a:srgbClr val="ECEEF7"/>
          </a:solidFill>
          <a:ln w="12700">
            <a:miter lim="400000"/>
          </a:ln>
        </p:spPr>
        <p:txBody>
          <a:bodyPr lIns="22199" tIns="22199" rIns="22199" bIns="2219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398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98" name="Circle"/>
          <p:cNvSpPr/>
          <p:nvPr/>
        </p:nvSpPr>
        <p:spPr>
          <a:xfrm>
            <a:off x="505798" y="4263370"/>
            <a:ext cx="216910" cy="216910"/>
          </a:xfrm>
          <a:prstGeom prst="ellipse">
            <a:avLst/>
          </a:prstGeom>
          <a:solidFill>
            <a:srgbClr val="ECEEF7"/>
          </a:solidFill>
          <a:ln w="12700">
            <a:miter lim="400000"/>
          </a:ln>
        </p:spPr>
        <p:txBody>
          <a:bodyPr lIns="22199" tIns="22199" rIns="22199" bIns="2219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398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99" name="Circle"/>
          <p:cNvSpPr/>
          <p:nvPr/>
        </p:nvSpPr>
        <p:spPr>
          <a:xfrm>
            <a:off x="505798" y="4691522"/>
            <a:ext cx="216910" cy="216910"/>
          </a:xfrm>
          <a:prstGeom prst="ellipse">
            <a:avLst/>
          </a:prstGeom>
          <a:solidFill>
            <a:srgbClr val="ECEEF7"/>
          </a:solidFill>
          <a:ln w="12700">
            <a:miter lim="400000"/>
          </a:ln>
        </p:spPr>
        <p:txBody>
          <a:bodyPr lIns="22199" tIns="22199" rIns="22199" bIns="2219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398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300" name="2. Select a monthly Auto Order"/>
          <p:cNvSpPr txBox="1"/>
          <p:nvPr/>
        </p:nvSpPr>
        <p:spPr>
          <a:xfrm>
            <a:off x="94771" y="1099406"/>
            <a:ext cx="10655300" cy="529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/>
          <a:lstStyle/>
          <a:p>
            <a:pPr defTabSz="1065554">
              <a:defRPr sz="6000" spc="600"/>
            </a:pPr>
            <a:r>
              <a:rPr lang="cs-CZ" sz="2622" spc="184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2. Vyber si </a:t>
            </a:r>
            <a:r>
              <a:rPr lang="cs-CZ" sz="2622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oblíbený produkt </a:t>
            </a:r>
          </a:p>
          <a:p>
            <a:pPr defTabSz="1065554">
              <a:defRPr sz="6000" spc="600"/>
            </a:pPr>
            <a:r>
              <a:rPr lang="cs-CZ" sz="2622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(Auto </a:t>
            </a:r>
            <a:r>
              <a:rPr lang="cs-CZ" sz="2622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Order</a:t>
            </a:r>
            <a:r>
              <a:rPr lang="cs-CZ" sz="2622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)</a:t>
            </a:r>
          </a:p>
        </p:txBody>
      </p:sp>
      <p:sp>
        <p:nvSpPr>
          <p:cNvPr id="1301" name="Rectangle"/>
          <p:cNvSpPr/>
          <p:nvPr/>
        </p:nvSpPr>
        <p:spPr>
          <a:xfrm>
            <a:off x="1098828" y="2157006"/>
            <a:ext cx="8457644" cy="4203307"/>
          </a:xfrm>
          <a:prstGeom prst="rect">
            <a:avLst/>
          </a:prstGeom>
          <a:ln w="63500">
            <a:solidFill>
              <a:srgbClr val="473194"/>
            </a:solidFill>
            <a:miter lim="400000"/>
          </a:ln>
        </p:spPr>
        <p:txBody>
          <a:bodyPr lIns="22199" tIns="22199" rIns="22199" bIns="22199" anchor="ctr"/>
          <a:lstStyle/>
          <a:p>
            <a:pPr>
              <a:defRPr sz="3200">
                <a:solidFill>
                  <a:srgbClr val="3B2E79"/>
                </a:solidFill>
              </a:defRPr>
            </a:pPr>
            <a:endParaRPr sz="1398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302" name="Includes…"/>
          <p:cNvSpPr txBox="1"/>
          <p:nvPr/>
        </p:nvSpPr>
        <p:spPr>
          <a:xfrm>
            <a:off x="1345647" y="2627717"/>
            <a:ext cx="4274565" cy="919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199" tIns="22199" rIns="22199" bIns="22199" anchor="ctr">
            <a:spAutoFit/>
          </a:bodyPr>
          <a:lstStyle/>
          <a:p>
            <a:pPr lvl="2">
              <a:buClr>
                <a:srgbClr val="000000"/>
              </a:buClr>
              <a:defRPr sz="3000"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rPr lang="cs-CZ" sz="131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Součástí je</a:t>
            </a:r>
          </a:p>
          <a:p>
            <a:pPr marL="166497" lvl="2" indent="-166497">
              <a:buClr>
                <a:srgbClr val="000000"/>
              </a:buClr>
              <a:buChar char="•"/>
              <a:defRPr sz="2500"/>
            </a:pPr>
            <a:r>
              <a:rPr lang="cs-CZ" sz="1093" dirty="0" err="1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Zinzino</a:t>
            </a:r>
            <a:r>
              <a:rPr lang="cs-CZ" sz="1093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 Mobile </a:t>
            </a:r>
            <a:r>
              <a:rPr lang="cs-CZ" sz="1093" dirty="0" err="1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App</a:t>
            </a:r>
            <a:r>
              <a:rPr lang="cs-CZ" sz="1093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, snadné sdílení marketingových trychtýřů</a:t>
            </a:r>
          </a:p>
          <a:p>
            <a:pPr marL="166497" lvl="2" indent="-166497">
              <a:buClr>
                <a:srgbClr val="000000"/>
              </a:buClr>
              <a:buChar char="•"/>
              <a:defRPr sz="2500"/>
            </a:pPr>
            <a:r>
              <a:rPr lang="cs-CZ" sz="1093" dirty="0" err="1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Zinzino</a:t>
            </a:r>
            <a:r>
              <a:rPr lang="cs-CZ" sz="1093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cs-CZ" sz="1093" dirty="0" err="1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GoCore</a:t>
            </a:r>
            <a:r>
              <a:rPr lang="cs-CZ" sz="1093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, osobní a profesionální rozvoj</a:t>
            </a:r>
          </a:p>
          <a:p>
            <a:pPr marL="166497" lvl="2" indent="-166497">
              <a:buClr>
                <a:srgbClr val="000000"/>
              </a:buClr>
              <a:buChar char="•"/>
              <a:defRPr sz="2500"/>
            </a:pPr>
            <a:r>
              <a:rPr lang="cs-CZ" sz="1093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Výkonná </a:t>
            </a:r>
            <a:r>
              <a:rPr lang="cs-CZ" sz="1093" dirty="0" err="1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Back</a:t>
            </a:r>
            <a:r>
              <a:rPr lang="cs-CZ" sz="1093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 Office</a:t>
            </a:r>
          </a:p>
          <a:p>
            <a:pPr marL="166497" lvl="2" indent="-166497">
              <a:buClr>
                <a:srgbClr val="000000"/>
              </a:buClr>
              <a:buChar char="•"/>
              <a:defRPr sz="2500"/>
            </a:pPr>
            <a:r>
              <a:rPr lang="cs-CZ" sz="1093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Vyberte si produkt dle svého výběru </a:t>
            </a:r>
          </a:p>
        </p:txBody>
      </p:sp>
      <p:sp>
        <p:nvSpPr>
          <p:cNvPr id="1303" name="Retail price 74€"/>
          <p:cNvSpPr txBox="1"/>
          <p:nvPr/>
        </p:nvSpPr>
        <p:spPr>
          <a:xfrm>
            <a:off x="1345647" y="4245326"/>
            <a:ext cx="2642873" cy="304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/>
          <a:lstStyle>
            <a:lvl1pPr algn="l" defTabSz="2438338">
              <a:defRPr sz="2500"/>
            </a:lvl1pPr>
          </a:lstStyle>
          <a:p>
            <a:r>
              <a:rPr lang="cs-CZ" sz="1093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Maloobchodní cena 74 €</a:t>
            </a:r>
          </a:p>
        </p:txBody>
      </p:sp>
      <p:pic>
        <p:nvPicPr>
          <p:cNvPr id="1304" name="GoCore-Mobile-AppGettyImages-1215137141-50prc-110dpi.png" descr="GoCore-Mobile-AppGettyImages-1215137141-50prc-110dpi.png"/>
          <p:cNvPicPr>
            <a:picLocks noChangeAspect="1"/>
          </p:cNvPicPr>
          <p:nvPr/>
        </p:nvPicPr>
        <p:blipFill>
          <a:blip r:embed="rId2"/>
          <a:srcRect l="51968" t="15645" r="27850" b="12165"/>
          <a:stretch>
            <a:fillRect/>
          </a:stretch>
        </p:blipFill>
        <p:spPr>
          <a:xfrm>
            <a:off x="7547668" y="3195501"/>
            <a:ext cx="1752764" cy="2771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5" name="GoCore-Mobile-AppGettyImages-1215137141-50prc-110dpi.png" descr="GoCore-Mobile-AppGettyImages-1215137141-50prc-110dpi.png"/>
          <p:cNvPicPr>
            <a:picLocks noChangeAspect="1"/>
          </p:cNvPicPr>
          <p:nvPr/>
        </p:nvPicPr>
        <p:blipFill>
          <a:blip r:embed="rId2"/>
          <a:srcRect l="31204" t="15645" r="48614" b="12165"/>
          <a:stretch>
            <a:fillRect/>
          </a:stretch>
        </p:blipFill>
        <p:spPr>
          <a:xfrm>
            <a:off x="6349041" y="3134975"/>
            <a:ext cx="1829362" cy="2892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6" name="zinzino-product-isolated-clean-balanceoil-plus-orange-lemon-mint-50prc-72dpi.png" descr="zinzino-product-isolated-clean-balanceoil-plus-orange-lemon-mint-50prc-72dp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761" y="2887166"/>
            <a:ext cx="3014255" cy="35503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113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18-EU-MASTER-1080x1920.jpg" descr="18-EU-MASTER-1080x1920.jpg"/>
          <p:cNvPicPr>
            <a:picLocks noChangeAspect="1"/>
          </p:cNvPicPr>
          <p:nvPr/>
        </p:nvPicPr>
        <p:blipFill>
          <a:blip r:embed="rId3"/>
          <a:srcRect l="1953" b="658"/>
          <a:stretch>
            <a:fillRect/>
          </a:stretch>
        </p:blipFill>
        <p:spPr>
          <a:xfrm>
            <a:off x="-8281" y="851218"/>
            <a:ext cx="10447145" cy="5954152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CONTACTS"/>
          <p:cNvSpPr txBox="1"/>
          <p:nvPr/>
        </p:nvSpPr>
        <p:spPr>
          <a:xfrm>
            <a:off x="4727829" y="1546959"/>
            <a:ext cx="1557264" cy="108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/>
          <a:lstStyle>
            <a:lvl1pPr defTabSz="457200">
              <a:lnSpc>
                <a:spcPct val="120000"/>
              </a:lnSpc>
              <a:defRPr sz="35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cs-CZ" sz="1530" dirty="0"/>
              <a:t>KONTAKTY</a:t>
            </a:r>
            <a:endParaRPr sz="1530" dirty="0"/>
          </a:p>
        </p:txBody>
      </p:sp>
      <p:sp>
        <p:nvSpPr>
          <p:cNvPr id="341" name="GET CUSTOMERS"/>
          <p:cNvSpPr txBox="1"/>
          <p:nvPr/>
        </p:nvSpPr>
        <p:spPr>
          <a:xfrm>
            <a:off x="6146714" y="3054759"/>
            <a:ext cx="1728429" cy="658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/>
          <a:lstStyle>
            <a:lvl1pPr defTabSz="457200">
              <a:lnSpc>
                <a:spcPct val="120000"/>
              </a:lnSpc>
              <a:defRPr sz="35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cs-CZ" sz="1530" dirty="0"/>
              <a:t>ZÍSKEJ PŘEDPLATNÉ</a:t>
            </a:r>
            <a:endParaRPr sz="1530" dirty="0"/>
          </a:p>
        </p:txBody>
      </p:sp>
      <p:sp>
        <p:nvSpPr>
          <p:cNvPr id="342" name="SHOW THE BUSINESS"/>
          <p:cNvSpPr txBox="1"/>
          <p:nvPr/>
        </p:nvSpPr>
        <p:spPr>
          <a:xfrm>
            <a:off x="5733798" y="5008494"/>
            <a:ext cx="1482575" cy="658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/>
          <a:lstStyle/>
          <a:p>
            <a:pPr defTabSz="199796">
              <a:lnSpc>
                <a:spcPts val="1748"/>
              </a:lnSpc>
              <a:defRPr sz="35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cs-CZ" sz="1530" dirty="0"/>
              <a:t> PŘEDSTAV OBCHODNÍ PŘÍLEŽITOST</a:t>
            </a:r>
            <a:endParaRPr sz="1530" dirty="0"/>
          </a:p>
        </p:txBody>
      </p:sp>
      <p:sp>
        <p:nvSpPr>
          <p:cNvPr id="343" name="HELP GET…"/>
          <p:cNvSpPr txBox="1"/>
          <p:nvPr/>
        </p:nvSpPr>
        <p:spPr>
          <a:xfrm>
            <a:off x="3718250" y="5047505"/>
            <a:ext cx="1168072" cy="58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/>
          <a:lstStyle/>
          <a:p>
            <a:pPr algn="ctr" defTabSz="199796">
              <a:lnSpc>
                <a:spcPts val="1748"/>
              </a:lnSpc>
              <a:defRPr sz="35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cs-CZ" sz="1530" dirty="0"/>
              <a:t>POMOC DRUHÝM ZAČÍT</a:t>
            </a:r>
            <a:endParaRPr sz="1530" dirty="0"/>
          </a:p>
        </p:txBody>
      </p:sp>
      <p:sp>
        <p:nvSpPr>
          <p:cNvPr id="344" name="REFERRALS"/>
          <p:cNvSpPr txBox="1"/>
          <p:nvPr/>
        </p:nvSpPr>
        <p:spPr>
          <a:xfrm>
            <a:off x="2898913" y="2941206"/>
            <a:ext cx="1403373" cy="658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/>
          <a:lstStyle>
            <a:lvl1pPr defTabSz="457200">
              <a:lnSpc>
                <a:spcPts val="4000"/>
              </a:lnSpc>
              <a:defRPr sz="35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cs-CZ" sz="1530" dirty="0"/>
              <a:t>DOPORUČENÍ</a:t>
            </a:r>
            <a:endParaRPr sz="1530" dirty="0"/>
          </a:p>
        </p:txBody>
      </p:sp>
    </p:spTree>
    <p:extLst>
      <p:ext uri="{BB962C8B-B14F-4D97-AF65-F5344CB8AC3E}">
        <p14:creationId xmlns:p14="http://schemas.microsoft.com/office/powerpoint/2010/main" val="177751538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530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2052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7084" t="23662" r="7083" b="12222"/>
          <a:stretch>
            <a:fillRect/>
          </a:stretch>
        </p:blipFill>
        <p:spPr bwMode="auto">
          <a:xfrm>
            <a:off x="0" y="778697"/>
            <a:ext cx="10655300" cy="599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026966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inzino-product-in-use-balancetest-Diana-HH8A8810-wide-75prc-150dpi.png" descr="zinzino-product-in-use-balancetest-Diana-HH8A8810-wide-75prc-150dpi.png">
            <a:extLst>
              <a:ext uri="{FF2B5EF4-FFF2-40B4-BE49-F238E27FC236}">
                <a16:creationId xmlns:a16="http://schemas.microsoft.com/office/drawing/2014/main" id="{70A7B9F5-A75C-EB15-614F-7E50D0631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43"/>
          <a:stretch/>
        </p:blipFill>
        <p:spPr>
          <a:xfrm>
            <a:off x="0" y="0"/>
            <a:ext cx="10495611" cy="756284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Zinzino business potential">
            <a:extLst>
              <a:ext uri="{FF2B5EF4-FFF2-40B4-BE49-F238E27FC236}">
                <a16:creationId xmlns:a16="http://schemas.microsoft.com/office/drawing/2014/main" id="{7963BF77-E465-DA59-2EE9-1B363AC254F1}"/>
              </a:ext>
            </a:extLst>
          </p:cNvPr>
          <p:cNvSpPr txBox="1"/>
          <p:nvPr/>
        </p:nvSpPr>
        <p:spPr>
          <a:xfrm>
            <a:off x="479757" y="5450073"/>
            <a:ext cx="7575577" cy="945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/>
          <a:lstStyle/>
          <a:p>
            <a:pPr defTabSz="199796">
              <a:lnSpc>
                <a:spcPct val="80000"/>
              </a:lnSpc>
              <a:defRPr sz="6000" spc="419"/>
            </a:pPr>
            <a:r>
              <a:rPr lang="cs-CZ" sz="2622" spc="183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*****</a:t>
            </a:r>
          </a:p>
          <a:p>
            <a:pPr defTabSz="199796">
              <a:lnSpc>
                <a:spcPct val="80000"/>
              </a:lnSpc>
              <a:defRPr sz="6000" spc="419"/>
            </a:pPr>
            <a:r>
              <a:rPr lang="cs-CZ" sz="2622" spc="183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O</a:t>
            </a:r>
            <a:r>
              <a:rPr lang="cs-CZ" sz="2622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bchodní příležitost</a:t>
            </a:r>
          </a:p>
          <a:p>
            <a:pPr defTabSz="199796">
              <a:lnSpc>
                <a:spcPct val="80000"/>
              </a:lnSpc>
              <a:defRPr sz="6000" spc="419"/>
            </a:pPr>
            <a:endParaRPr lang="cs-CZ" sz="2622" dirty="0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4" name="Zinzino business potential">
            <a:extLst>
              <a:ext uri="{FF2B5EF4-FFF2-40B4-BE49-F238E27FC236}">
                <a16:creationId xmlns:a16="http://schemas.microsoft.com/office/drawing/2014/main" id="{0E1EEC6A-394C-BAAB-1A99-5B5AE5717C5C}"/>
              </a:ext>
            </a:extLst>
          </p:cNvPr>
          <p:cNvSpPr txBox="1"/>
          <p:nvPr/>
        </p:nvSpPr>
        <p:spPr>
          <a:xfrm>
            <a:off x="479757" y="800380"/>
            <a:ext cx="7575577" cy="945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/>
          <a:lstStyle/>
          <a:p>
            <a:pPr defTabSz="199796">
              <a:lnSpc>
                <a:spcPct val="80000"/>
              </a:lnSpc>
              <a:defRPr sz="6000" spc="419"/>
            </a:pPr>
            <a:r>
              <a:rPr lang="cs-CZ" sz="2622" spc="183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POJĎME OTESTOVAT SVĚT A ZABEZPEČIT ROVNOVÁHU</a:t>
            </a:r>
            <a:endParaRPr lang="cs-CZ" sz="2622" dirty="0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321522889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530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103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784412"/>
            <a:ext cx="10655300" cy="11036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sz="636" b="1" dirty="0">
              <a:solidFill>
                <a:srgbClr val="00B050"/>
              </a:solidFill>
            </a:endParaRPr>
          </a:p>
          <a:p>
            <a:pPr algn="ctr"/>
            <a:endParaRPr lang="cs-CZ" sz="848" b="1" dirty="0">
              <a:solidFill>
                <a:schemeClr val="bg1"/>
              </a:solidFill>
            </a:endParaRPr>
          </a:p>
          <a:p>
            <a:pPr algn="ctr"/>
            <a:r>
              <a:rPr lang="cs-CZ" sz="5088" b="1" dirty="0">
                <a:solidFill>
                  <a:schemeClr val="bg1"/>
                </a:solidFill>
              </a:rPr>
              <a:t>PĚT KLÍČŮ SKVĚLÉ PŘÍLEŽITOSTI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0" y="2650604"/>
            <a:ext cx="10655300" cy="278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4632" indent="-484632" algn="ctr">
              <a:buAutoNum type="arabicPeriod"/>
            </a:pPr>
            <a:r>
              <a:rPr lang="cs-CZ" sz="3498" b="1" dirty="0">
                <a:solidFill>
                  <a:schemeClr val="accent4">
                    <a:lumMod val="75000"/>
                  </a:schemeClr>
                </a:solidFill>
              </a:rPr>
              <a:t>Rostoucí poptávka na trhu</a:t>
            </a:r>
          </a:p>
          <a:p>
            <a:pPr marL="484632" indent="-484632" algn="ctr">
              <a:buAutoNum type="arabicPeriod"/>
            </a:pPr>
            <a:r>
              <a:rPr lang="cs-CZ" sz="3498" b="1" dirty="0">
                <a:solidFill>
                  <a:schemeClr val="accent4">
                    <a:lumMod val="75000"/>
                  </a:schemeClr>
                </a:solidFill>
              </a:rPr>
              <a:t>Kvalitní firma / vědecký základ</a:t>
            </a:r>
          </a:p>
          <a:p>
            <a:pPr marL="484632" indent="-484632" algn="ctr">
              <a:buAutoNum type="arabicPeriod"/>
            </a:pPr>
            <a:r>
              <a:rPr lang="cs-CZ" sz="3498" b="1" dirty="0">
                <a:solidFill>
                  <a:schemeClr val="accent4">
                    <a:lumMod val="75000"/>
                  </a:schemeClr>
                </a:solidFill>
              </a:rPr>
              <a:t>Podpora &amp; Mentoring</a:t>
            </a:r>
          </a:p>
          <a:p>
            <a:pPr marL="484632" indent="-484632" algn="ctr">
              <a:buAutoNum type="arabicPeriod"/>
            </a:pPr>
            <a:r>
              <a:rPr lang="cs-CZ" sz="3498" b="1" dirty="0">
                <a:solidFill>
                  <a:schemeClr val="accent4">
                    <a:lumMod val="75000"/>
                  </a:schemeClr>
                </a:solidFill>
              </a:rPr>
              <a:t>Zdraví &amp; Stálý příjem</a:t>
            </a:r>
          </a:p>
          <a:p>
            <a:pPr marL="484632" indent="-484632" algn="ctr">
              <a:buAutoNum type="arabicPeriod"/>
            </a:pPr>
            <a:r>
              <a:rPr lang="cs-CZ" sz="3498" b="1" dirty="0">
                <a:solidFill>
                  <a:schemeClr val="accent4">
                    <a:lumMod val="75000"/>
                  </a:schemeClr>
                </a:solidFill>
              </a:rPr>
              <a:t>Správné načasování</a:t>
            </a:r>
          </a:p>
        </p:txBody>
      </p:sp>
    </p:spTree>
    <p:extLst>
      <p:ext uri="{BB962C8B-B14F-4D97-AF65-F5344CB8AC3E}">
        <p14:creationId xmlns:p14="http://schemas.microsoft.com/office/powerpoint/2010/main" val="21639819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2-EU-MASTER-1080x1920.jpg" descr="2-EU-MASTER-1080x19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55300" cy="7562850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Choose your Quadrant"/>
          <p:cNvSpPr txBox="1"/>
          <p:nvPr/>
        </p:nvSpPr>
        <p:spPr>
          <a:xfrm>
            <a:off x="240484" y="1018857"/>
            <a:ext cx="5635573" cy="493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>
            <a:spAutoFit/>
          </a:bodyPr>
          <a:lstStyle/>
          <a:p>
            <a:pPr defTabSz="199796">
              <a:lnSpc>
                <a:spcPts val="3496"/>
              </a:lnSpc>
              <a:defRPr sz="7500" b="1" spc="31">
                <a:solidFill>
                  <a:srgbClr val="5A3B96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cs-CZ" sz="3278" dirty="0"/>
              <a:t>Vyber si své místo</a:t>
            </a:r>
            <a:endParaRPr sz="3278" dirty="0"/>
          </a:p>
        </p:txBody>
      </p:sp>
      <p:grpSp>
        <p:nvGrpSpPr>
          <p:cNvPr id="43" name="Gruppera"/>
          <p:cNvGrpSpPr/>
          <p:nvPr/>
        </p:nvGrpSpPr>
        <p:grpSpPr>
          <a:xfrm>
            <a:off x="8166753" y="836706"/>
            <a:ext cx="2729031" cy="2582423"/>
            <a:chOff x="0" y="0"/>
            <a:chExt cx="6245219" cy="3363965"/>
          </a:xfrm>
        </p:grpSpPr>
        <p:sp>
          <p:nvSpPr>
            <p:cNvPr id="39" name="This is the ultimate life  style business. Share  health, build wealth,  and make the world  a better place!"/>
            <p:cNvSpPr txBox="1"/>
            <p:nvPr/>
          </p:nvSpPr>
          <p:spPr>
            <a:xfrm>
              <a:off x="0" y="132411"/>
              <a:ext cx="6245219" cy="23036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199" tIns="22199" rIns="22199" bIns="22199" numCol="1" anchor="ctr">
              <a:spAutoFit/>
            </a:bodyPr>
            <a:lstStyle/>
            <a:p>
              <a:pPr defTabSz="199796">
                <a:lnSpc>
                  <a:spcPts val="1530"/>
                </a:lnSpc>
                <a:defRPr sz="3000" b="1" i="1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sz="1311" dirty="0"/>
                <a:t>This is the ultimate life </a:t>
              </a:r>
              <a:br>
                <a:rPr sz="1311" dirty="0"/>
              </a:br>
              <a:r>
                <a:rPr sz="1311" dirty="0"/>
                <a:t>style business. Share </a:t>
              </a:r>
              <a:br>
                <a:rPr sz="1311" dirty="0"/>
              </a:br>
              <a:r>
                <a:rPr sz="1311" dirty="0"/>
                <a:t>health, build wealth, </a:t>
              </a:r>
              <a:br>
                <a:rPr sz="1311" dirty="0"/>
              </a:br>
              <a:r>
                <a:rPr sz="1311" dirty="0"/>
                <a:t>and make the world </a:t>
              </a:r>
              <a:br>
                <a:rPr sz="1311" dirty="0"/>
              </a:br>
              <a:r>
                <a:rPr sz="1311" dirty="0"/>
                <a:t>a better place!</a:t>
              </a:r>
            </a:p>
          </p:txBody>
        </p:sp>
        <p:sp>
          <p:nvSpPr>
            <p:cNvPr id="40" name="Linje"/>
            <p:cNvSpPr/>
            <p:nvPr/>
          </p:nvSpPr>
          <p:spPr>
            <a:xfrm>
              <a:off x="1069812" y="0"/>
              <a:ext cx="4105595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2199" tIns="22199" rIns="22199" bIns="22199" numCol="1" anchor="ctr">
              <a:noAutofit/>
            </a:bodyPr>
            <a:lstStyle/>
            <a:p>
              <a:pPr>
                <a:defRPr sz="3200"/>
              </a:pPr>
              <a:endParaRPr sz="1398"/>
            </a:p>
          </p:txBody>
        </p:sp>
        <p:sp>
          <p:nvSpPr>
            <p:cNvPr id="41" name="Linje"/>
            <p:cNvSpPr/>
            <p:nvPr/>
          </p:nvSpPr>
          <p:spPr>
            <a:xfrm>
              <a:off x="1069812" y="2479537"/>
              <a:ext cx="410559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2199" tIns="22199" rIns="22199" bIns="22199" numCol="1" anchor="ctr">
              <a:noAutofit/>
            </a:bodyPr>
            <a:lstStyle/>
            <a:p>
              <a:pPr>
                <a:defRPr sz="3200"/>
              </a:pPr>
              <a:endParaRPr sz="1398"/>
            </a:p>
          </p:txBody>
        </p:sp>
        <p:sp>
          <p:nvSpPr>
            <p:cNvPr id="42" name="Mikko"/>
            <p:cNvSpPr txBox="1"/>
            <p:nvPr/>
          </p:nvSpPr>
          <p:spPr>
            <a:xfrm>
              <a:off x="0" y="2234227"/>
              <a:ext cx="6245219" cy="11297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199" tIns="22199" rIns="22199" bIns="22199" numCol="1" anchor="ctr">
              <a:spAutoFit/>
            </a:bodyPr>
            <a:lstStyle>
              <a:lvl1pPr defTabSz="457200">
                <a:lnSpc>
                  <a:spcPts val="3500"/>
                </a:lnSpc>
                <a:defRPr sz="2500" b="1" i="1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sz="1093"/>
                <a:t>Mikko</a:t>
              </a:r>
            </a:p>
          </p:txBody>
        </p:sp>
      </p:grpSp>
      <p:pic>
        <p:nvPicPr>
          <p:cNvPr id="44" name="E-B-S-I-Violet.png" descr="E-B-S-I-Viole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51" y="2195738"/>
            <a:ext cx="2237588" cy="2237587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Employee…"/>
          <p:cNvSpPr txBox="1"/>
          <p:nvPr/>
        </p:nvSpPr>
        <p:spPr>
          <a:xfrm>
            <a:off x="2804366" y="2751282"/>
            <a:ext cx="3304011" cy="1410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385504" indent="-172047" defTabSz="199796">
              <a:lnSpc>
                <a:spcPts val="1967"/>
              </a:lnSpc>
              <a:spcBef>
                <a:spcPts val="1005"/>
              </a:spcBef>
              <a:buSzPct val="150000"/>
              <a:buChar char="•"/>
              <a:defRPr sz="4000">
                <a:solidFill>
                  <a:srgbClr val="5A3B96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cs-CZ" sz="1748" dirty="0"/>
              <a:t>E = Zaměstnanec</a:t>
            </a:r>
            <a:endParaRPr sz="1748" dirty="0"/>
          </a:p>
          <a:p>
            <a:pPr marL="385504" indent="-172047" defTabSz="199796">
              <a:lnSpc>
                <a:spcPts val="1967"/>
              </a:lnSpc>
              <a:spcBef>
                <a:spcPts val="1005"/>
              </a:spcBef>
              <a:buSzPct val="150000"/>
              <a:buChar char="•"/>
              <a:defRPr sz="4000">
                <a:solidFill>
                  <a:srgbClr val="5A3B96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cs-CZ" sz="1748" dirty="0"/>
              <a:t>S = OSVČ</a:t>
            </a:r>
            <a:endParaRPr sz="1748" dirty="0"/>
          </a:p>
          <a:p>
            <a:pPr marL="385504" indent="-172047" defTabSz="199796">
              <a:lnSpc>
                <a:spcPts val="1967"/>
              </a:lnSpc>
              <a:spcBef>
                <a:spcPts val="1005"/>
              </a:spcBef>
              <a:buSzPct val="150000"/>
              <a:buChar char="•"/>
              <a:defRPr sz="4000">
                <a:solidFill>
                  <a:srgbClr val="5A3B96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cs-CZ" sz="1748" dirty="0"/>
              <a:t>B = Majitel firmy</a:t>
            </a:r>
            <a:endParaRPr sz="1748" dirty="0"/>
          </a:p>
          <a:p>
            <a:pPr marL="385504" indent="-172047" defTabSz="199796">
              <a:lnSpc>
                <a:spcPts val="1967"/>
              </a:lnSpc>
              <a:spcBef>
                <a:spcPts val="1005"/>
              </a:spcBef>
              <a:buSzPct val="150000"/>
              <a:buChar char="•"/>
              <a:defRPr sz="4000">
                <a:solidFill>
                  <a:srgbClr val="5A3B96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cs-CZ" sz="1748" dirty="0"/>
              <a:t>I = </a:t>
            </a:r>
            <a:r>
              <a:rPr sz="1748" dirty="0"/>
              <a:t>Investor</a:t>
            </a:r>
          </a:p>
        </p:txBody>
      </p:sp>
    </p:spTree>
    <p:extLst>
      <p:ext uri="{BB962C8B-B14F-4D97-AF65-F5344CB8AC3E}">
        <p14:creationId xmlns:p14="http://schemas.microsoft.com/office/powerpoint/2010/main" val="402737070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inzino-product-in-use-balancetest-Diana-HH8A8810-wide-75prc-150dpi.png" descr="zinzino-product-in-use-balancetest-Diana-HH8A8810-wide-75prc-150dpi.png">
            <a:extLst>
              <a:ext uri="{FF2B5EF4-FFF2-40B4-BE49-F238E27FC236}">
                <a16:creationId xmlns:a16="http://schemas.microsoft.com/office/drawing/2014/main" id="{70A7B9F5-A75C-EB15-614F-7E50D0631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43"/>
          <a:stretch/>
        </p:blipFill>
        <p:spPr>
          <a:xfrm>
            <a:off x="0" y="0"/>
            <a:ext cx="10495611" cy="756284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Zinzino business potential">
            <a:extLst>
              <a:ext uri="{FF2B5EF4-FFF2-40B4-BE49-F238E27FC236}">
                <a16:creationId xmlns:a16="http://schemas.microsoft.com/office/drawing/2014/main" id="{7963BF77-E465-DA59-2EE9-1B363AC254F1}"/>
              </a:ext>
            </a:extLst>
          </p:cNvPr>
          <p:cNvSpPr txBox="1"/>
          <p:nvPr/>
        </p:nvSpPr>
        <p:spPr>
          <a:xfrm>
            <a:off x="479757" y="5450073"/>
            <a:ext cx="7575577" cy="945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/>
          <a:lstStyle/>
          <a:p>
            <a:pPr defTabSz="199796">
              <a:lnSpc>
                <a:spcPct val="80000"/>
              </a:lnSpc>
              <a:defRPr sz="6000" spc="419"/>
            </a:pPr>
            <a:r>
              <a:rPr lang="cs-CZ" sz="2622" spc="183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*****</a:t>
            </a:r>
          </a:p>
          <a:p>
            <a:pPr defTabSz="199796">
              <a:lnSpc>
                <a:spcPct val="80000"/>
              </a:lnSpc>
              <a:defRPr sz="6000" spc="419"/>
            </a:pPr>
            <a:r>
              <a:rPr lang="cs-CZ" sz="2622" spc="183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O</a:t>
            </a:r>
            <a:r>
              <a:rPr lang="cs-CZ" sz="2622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bchodní příležitost</a:t>
            </a:r>
          </a:p>
          <a:p>
            <a:pPr defTabSz="199796">
              <a:lnSpc>
                <a:spcPct val="80000"/>
              </a:lnSpc>
              <a:defRPr sz="6000" spc="419"/>
            </a:pPr>
            <a:endParaRPr lang="cs-CZ" sz="2622" dirty="0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4" name="Zinzino business potential">
            <a:extLst>
              <a:ext uri="{FF2B5EF4-FFF2-40B4-BE49-F238E27FC236}">
                <a16:creationId xmlns:a16="http://schemas.microsoft.com/office/drawing/2014/main" id="{0E1EEC6A-394C-BAAB-1A99-5B5AE5717C5C}"/>
              </a:ext>
            </a:extLst>
          </p:cNvPr>
          <p:cNvSpPr txBox="1"/>
          <p:nvPr/>
        </p:nvSpPr>
        <p:spPr>
          <a:xfrm>
            <a:off x="479757" y="800380"/>
            <a:ext cx="7575577" cy="945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/>
          <a:lstStyle/>
          <a:p>
            <a:pPr defTabSz="199796">
              <a:lnSpc>
                <a:spcPct val="80000"/>
              </a:lnSpc>
              <a:defRPr sz="6000" spc="419"/>
            </a:pPr>
            <a:r>
              <a:rPr lang="cs-CZ" sz="2622" spc="183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POJĎME OTESTOVAT SVĚT A ZABEZPEČIT ROVNOVÁHU</a:t>
            </a:r>
            <a:endParaRPr lang="cs-CZ" sz="2622" dirty="0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344383112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zinzino-product-in-use-balancetest-Diana-HH8A8810-wide-75prc-150dpi.png" descr="zinzino-product-in-use-balancetest-Diana-HH8A8810-wide-75prc-150dpi.png"/>
          <p:cNvPicPr>
            <a:picLocks noChangeAspect="1"/>
          </p:cNvPicPr>
          <p:nvPr/>
        </p:nvPicPr>
        <p:blipFill>
          <a:blip r:embed="rId2"/>
          <a:srcRect l="15514" t="933" r="8023" b="2718"/>
          <a:stretch>
            <a:fillRect/>
          </a:stretch>
        </p:blipFill>
        <p:spPr>
          <a:xfrm>
            <a:off x="0" y="577584"/>
            <a:ext cx="10655300" cy="676325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32" name="We have performed over…">
            <a:extLst>
              <a:ext uri="{FF2B5EF4-FFF2-40B4-BE49-F238E27FC236}">
                <a16:creationId xmlns:a16="http://schemas.microsoft.com/office/drawing/2014/main" id="{AD0320BF-D84D-9777-EBE3-CE5D0E4AF6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6001944"/>
              </p:ext>
            </p:extLst>
          </p:nvPr>
        </p:nvGraphicFramePr>
        <p:xfrm>
          <a:off x="0" y="1191641"/>
          <a:ext cx="5560030" cy="4192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3224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2" name="World-map-03.png" descr="World-map-03.png"/>
          <p:cNvPicPr>
            <a:picLocks noChangeAspect="1"/>
          </p:cNvPicPr>
          <p:nvPr/>
        </p:nvPicPr>
        <p:blipFill>
          <a:blip r:embed="rId2">
            <a:alphaModFix amt="30000"/>
          </a:blip>
          <a:srcRect t="7825" b="7825"/>
          <a:stretch>
            <a:fillRect/>
          </a:stretch>
        </p:blipFill>
        <p:spPr>
          <a:xfrm>
            <a:off x="-174727" y="775170"/>
            <a:ext cx="11004693" cy="6190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World-map-red.png" descr="World-map-red.png">
            <a:extLst>
              <a:ext uri="{FF2B5EF4-FFF2-40B4-BE49-F238E27FC236}">
                <a16:creationId xmlns:a16="http://schemas.microsoft.com/office/drawing/2014/main" id="{9D204946-0ABC-42FD-88F2-EEAE44C91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07" y="1497682"/>
            <a:ext cx="9620485" cy="4745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9" name="Mega-trend-graph.png" descr="Mega-trend-grap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971" y="2061038"/>
            <a:ext cx="5893926" cy="3805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3" name="gradient.png" descr="gradi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346" y="1434670"/>
            <a:ext cx="5298341" cy="2980317"/>
          </a:xfrm>
          <a:prstGeom prst="rect">
            <a:avLst/>
          </a:prstGeom>
          <a:ln w="12700">
            <a:miter lim="400000"/>
          </a:ln>
        </p:spPr>
      </p:pic>
      <p:sp>
        <p:nvSpPr>
          <p:cNvPr id="1174" name="2020"/>
          <p:cNvSpPr txBox="1"/>
          <p:nvPr/>
        </p:nvSpPr>
        <p:spPr>
          <a:xfrm>
            <a:off x="4606326" y="5938649"/>
            <a:ext cx="269252" cy="179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199" tIns="22199" rIns="22199" bIns="22199" anchor="ctr">
            <a:spAutoFit/>
          </a:bodyPr>
          <a:lstStyle>
            <a:lvl1pPr>
              <a:defRPr sz="2000"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rPr lang="cs-CZ" sz="874">
                <a:solidFill>
                  <a:srgbClr val="000000"/>
                </a:solidFill>
              </a:rPr>
              <a:t>2020</a:t>
            </a:r>
          </a:p>
        </p:txBody>
      </p:sp>
      <p:sp>
        <p:nvSpPr>
          <p:cNvPr id="1175" name="2050"/>
          <p:cNvSpPr txBox="1"/>
          <p:nvPr/>
        </p:nvSpPr>
        <p:spPr>
          <a:xfrm>
            <a:off x="9765268" y="5938649"/>
            <a:ext cx="269252" cy="179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199" tIns="22199" rIns="22199" bIns="22199" anchor="ctr">
            <a:spAutoFit/>
          </a:bodyPr>
          <a:lstStyle>
            <a:lvl1pPr>
              <a:defRPr sz="2000"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rPr lang="cs-CZ" sz="874">
                <a:solidFill>
                  <a:srgbClr val="000000"/>
                </a:solidFill>
              </a:rPr>
              <a:t>2050</a:t>
            </a:r>
          </a:p>
        </p:txBody>
      </p:sp>
      <p:sp>
        <p:nvSpPr>
          <p:cNvPr id="1176" name="2035"/>
          <p:cNvSpPr txBox="1"/>
          <p:nvPr/>
        </p:nvSpPr>
        <p:spPr>
          <a:xfrm>
            <a:off x="7185797" y="5938649"/>
            <a:ext cx="269252" cy="179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199" tIns="22199" rIns="22199" bIns="22199" anchor="ctr">
            <a:spAutoFit/>
          </a:bodyPr>
          <a:lstStyle>
            <a:lvl1pPr>
              <a:defRPr sz="2000"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rPr lang="cs-CZ" sz="874">
                <a:solidFill>
                  <a:srgbClr val="000000"/>
                </a:solidFill>
              </a:rPr>
              <a:t>2035</a:t>
            </a:r>
          </a:p>
        </p:txBody>
      </p:sp>
      <p:sp>
        <p:nvSpPr>
          <p:cNvPr id="1177" name="Group"/>
          <p:cNvSpPr/>
          <p:nvPr/>
        </p:nvSpPr>
        <p:spPr>
          <a:xfrm>
            <a:off x="4773014" y="5754609"/>
            <a:ext cx="554964" cy="554964"/>
          </a:xfrm>
          <a:prstGeom prst="line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199" tIns="22199" rIns="22199" bIns="22199" anchor="ctr">
            <a:spAutoFit/>
          </a:bodyPr>
          <a:lstStyle>
            <a:lvl1pPr>
              <a:defRPr sz="1600"/>
            </a:lvl1pPr>
          </a:lstStyle>
          <a:p>
            <a:r>
              <a:rPr lang="cs-CZ" sz="699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Inovátoři 2,5 %</a:t>
            </a:r>
          </a:p>
        </p:txBody>
      </p:sp>
      <p:sp>
        <p:nvSpPr>
          <p:cNvPr id="1178" name="Group"/>
          <p:cNvSpPr/>
          <p:nvPr/>
        </p:nvSpPr>
        <p:spPr>
          <a:xfrm>
            <a:off x="6809479" y="5754609"/>
            <a:ext cx="554964" cy="554964"/>
          </a:xfrm>
          <a:prstGeom prst="line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199" tIns="22199" rIns="22199" bIns="22199" anchor="ctr">
            <a:spAutoFit/>
          </a:bodyPr>
          <a:lstStyle>
            <a:lvl1pPr>
              <a:defRPr sz="1600"/>
            </a:lvl1pPr>
          </a:lstStyle>
          <a:p>
            <a:r>
              <a:rPr lang="cs-CZ" sz="699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Časná většina 34 %</a:t>
            </a:r>
          </a:p>
        </p:txBody>
      </p:sp>
      <p:sp>
        <p:nvSpPr>
          <p:cNvPr id="1179" name="Group"/>
          <p:cNvSpPr/>
          <p:nvPr/>
        </p:nvSpPr>
        <p:spPr>
          <a:xfrm>
            <a:off x="7877544" y="5754609"/>
            <a:ext cx="554964" cy="554964"/>
          </a:xfrm>
          <a:prstGeom prst="line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199" tIns="22199" rIns="22199" bIns="22199" anchor="ctr">
            <a:spAutoFit/>
          </a:bodyPr>
          <a:lstStyle>
            <a:lvl1pPr>
              <a:defRPr sz="1600"/>
            </a:lvl1pPr>
          </a:lstStyle>
          <a:p>
            <a:r>
              <a:rPr lang="cs-CZ" sz="699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Pozdní osvojitelé 34 %</a:t>
            </a:r>
          </a:p>
        </p:txBody>
      </p:sp>
      <p:sp>
        <p:nvSpPr>
          <p:cNvPr id="1180" name="Group"/>
          <p:cNvSpPr/>
          <p:nvPr/>
        </p:nvSpPr>
        <p:spPr>
          <a:xfrm>
            <a:off x="8806849" y="5754609"/>
            <a:ext cx="554964" cy="554964"/>
          </a:xfrm>
          <a:prstGeom prst="line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199" tIns="22199" rIns="22199" bIns="22199" anchor="ctr">
            <a:spAutoFit/>
          </a:bodyPr>
          <a:lstStyle>
            <a:lvl1pPr>
              <a:defRPr sz="1600"/>
            </a:lvl1pPr>
          </a:lstStyle>
          <a:p>
            <a:r>
              <a:rPr lang="cs-CZ" sz="699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Opozdilci 16 %</a:t>
            </a:r>
          </a:p>
        </p:txBody>
      </p:sp>
      <p:grpSp>
        <p:nvGrpSpPr>
          <p:cNvPr id="1186" name="Group"/>
          <p:cNvGrpSpPr/>
          <p:nvPr/>
        </p:nvGrpSpPr>
        <p:grpSpPr>
          <a:xfrm>
            <a:off x="337094" y="2120234"/>
            <a:ext cx="10209583" cy="3837863"/>
            <a:chOff x="1" y="222249"/>
            <a:chExt cx="23364003" cy="8782713"/>
          </a:xfrm>
        </p:grpSpPr>
        <p:sp>
          <p:nvSpPr>
            <p:cNvPr id="1181" name="Group"/>
            <p:cNvSpPr/>
            <p:nvPr/>
          </p:nvSpPr>
          <p:spPr>
            <a:xfrm>
              <a:off x="9496107" y="764606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2199" tIns="22199" rIns="22199" bIns="22199" numCol="1" anchor="ctr">
              <a:spAutoFit/>
            </a:bodyPr>
            <a:lstStyle/>
            <a:p>
              <a:pPr>
                <a:defRPr sz="2000"/>
              </a:pPr>
              <a:r>
                <a:rPr lang="cs-CZ" sz="874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1 milion otestovaný</a:t>
              </a:r>
              <a:br>
                <a:rPr lang="es-ES" sz="874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</a:br>
              <a:r>
                <a:rPr lang="cs-CZ" sz="874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do roku 2020</a:t>
              </a:r>
            </a:p>
          </p:txBody>
        </p:sp>
        <p:sp>
          <p:nvSpPr>
            <p:cNvPr id="1182" name="Group"/>
            <p:cNvSpPr/>
            <p:nvPr/>
          </p:nvSpPr>
          <p:spPr>
            <a:xfrm>
              <a:off x="17808142" y="376978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2199" tIns="22199" rIns="22199" bIns="22199" numCol="1" anchor="ctr">
              <a:spAutoFit/>
            </a:bodyPr>
            <a:lstStyle/>
            <a:p>
              <a:pPr>
                <a:defRPr sz="2000"/>
              </a:pPr>
              <a:r>
                <a:rPr lang="cs-CZ" sz="874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1 miliarda otestovaná</a:t>
              </a:r>
              <a:br>
                <a:rPr lang="es-ES" sz="874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</a:br>
              <a:r>
                <a:rPr lang="cs-CZ" sz="874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do roku 2050</a:t>
              </a:r>
            </a:p>
          </p:txBody>
        </p:sp>
        <p:sp>
          <p:nvSpPr>
            <p:cNvPr id="1183" name="500 million people are taking Omega-3  today, but less than 0.2% have taken  the test to discover their Omega-6  to  Omega-3 levels."/>
            <p:cNvSpPr/>
            <p:nvPr/>
          </p:nvSpPr>
          <p:spPr>
            <a:xfrm>
              <a:off x="1" y="1910631"/>
              <a:ext cx="7860519" cy="1487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199" tIns="22199" rIns="22199" bIns="22199" numCol="1" anchor="ctr">
              <a:spAutoFit/>
            </a:bodyPr>
            <a:lstStyle/>
            <a:p>
              <a:pPr algn="l">
                <a:defRPr sz="3000"/>
              </a:pPr>
              <a:r>
                <a:rPr lang="cs-CZ" sz="1311" b="1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500 milionů lidí v současnosti užívá omega-3, ale méně než 0,2 % si udělalo test, aby zjistili svoje hladiny omega-6 vůči omega-3.</a:t>
              </a:r>
            </a:p>
          </p:txBody>
        </p:sp>
        <p:sp>
          <p:nvSpPr>
            <p:cNvPr id="1184" name="Group"/>
            <p:cNvSpPr/>
            <p:nvPr/>
          </p:nvSpPr>
          <p:spPr>
            <a:xfrm>
              <a:off x="22094003" y="22224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2199" tIns="22199" rIns="22199" bIns="22199" numCol="1" anchor="ctr">
              <a:spAutoFit/>
            </a:bodyPr>
            <a:lstStyle>
              <a:lvl1pPr>
                <a:defRPr sz="2000"/>
              </a:lvl1pPr>
            </a:lstStyle>
            <a:p>
              <a:r>
                <a:rPr lang="cs-CZ" sz="874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Růst</a:t>
              </a:r>
            </a:p>
          </p:txBody>
        </p:sp>
        <p:sp>
          <p:nvSpPr>
            <p:cNvPr id="1185" name="Group"/>
            <p:cNvSpPr/>
            <p:nvPr/>
          </p:nvSpPr>
          <p:spPr>
            <a:xfrm>
              <a:off x="21920093" y="773496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2199" tIns="22199" rIns="22199" bIns="22199" numCol="1" anchor="ctr">
              <a:spAutoFit/>
            </a:bodyPr>
            <a:lstStyle>
              <a:lvl1pPr>
                <a:defRPr sz="2000"/>
              </a:lvl1pPr>
            </a:lstStyle>
            <a:p>
              <a:r>
                <a:rPr lang="cs-CZ" sz="874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Trend</a:t>
              </a:r>
            </a:p>
          </p:txBody>
        </p:sp>
      </p:grpSp>
      <p:sp>
        <p:nvSpPr>
          <p:cNvPr id="1187" name="Test-based nutrition…"/>
          <p:cNvSpPr txBox="1"/>
          <p:nvPr/>
        </p:nvSpPr>
        <p:spPr>
          <a:xfrm>
            <a:off x="331544" y="1430821"/>
            <a:ext cx="5298341" cy="882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/>
          <a:lstStyle/>
          <a:p>
            <a:pPr defTabSz="199796">
              <a:defRPr sz="6000" spc="420"/>
            </a:pPr>
            <a:r>
              <a:rPr lang="cs-CZ" sz="2622" spc="184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Výživa založená na důkazech</a:t>
            </a:r>
          </a:p>
          <a:p>
            <a:pPr defTabSz="199796">
              <a:defRPr sz="6000"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rPr lang="cs-CZ" sz="2622" spc="183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je </a:t>
            </a:r>
            <a:r>
              <a:rPr lang="cs-CZ" sz="2622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globální megatrend</a:t>
            </a:r>
          </a:p>
        </p:txBody>
      </p:sp>
      <p:sp>
        <p:nvSpPr>
          <p:cNvPr id="1188" name="Group"/>
          <p:cNvSpPr/>
          <p:nvPr/>
        </p:nvSpPr>
        <p:spPr>
          <a:xfrm>
            <a:off x="5769409" y="5700303"/>
            <a:ext cx="554964" cy="554964"/>
          </a:xfrm>
          <a:prstGeom prst="line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199" tIns="22199" rIns="22199" bIns="22199" anchor="ctr">
            <a:spAutoFit/>
          </a:bodyPr>
          <a:lstStyle>
            <a:lvl1pPr>
              <a:defRPr sz="1600"/>
            </a:lvl1pPr>
          </a:lstStyle>
          <a:p>
            <a:r>
              <a:rPr lang="cs-CZ" sz="699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Osoby udávající</a:t>
            </a:r>
            <a:br>
              <a:rPr lang="es-ES" sz="699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</a:br>
            <a:r>
              <a:rPr lang="cs-CZ" sz="699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trendy 13,5 %</a:t>
            </a:r>
          </a:p>
        </p:txBody>
      </p:sp>
      <p:sp>
        <p:nvSpPr>
          <p:cNvPr id="4" name="97% fails the BalanceTest">
            <a:extLst>
              <a:ext uri="{FF2B5EF4-FFF2-40B4-BE49-F238E27FC236}">
                <a16:creationId xmlns:a16="http://schemas.microsoft.com/office/drawing/2014/main" id="{D0487D42-00DF-44EC-9F3F-BC88AD89ABA4}"/>
              </a:ext>
            </a:extLst>
          </p:cNvPr>
          <p:cNvSpPr txBox="1"/>
          <p:nvPr/>
        </p:nvSpPr>
        <p:spPr>
          <a:xfrm>
            <a:off x="337094" y="3645601"/>
            <a:ext cx="9758375" cy="1120767"/>
          </a:xfrm>
          <a:prstGeom prst="rect">
            <a:avLst/>
          </a:prstGeom>
          <a:ln w="12700">
            <a:miter lim="400000"/>
          </a:ln>
          <a:effectLst>
            <a:outerShdw blurRad="152400" dir="5400000" rotWithShape="0">
              <a:srgbClr val="FFFFFF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>
            <a:spAutoFit/>
          </a:bodyPr>
          <a:lstStyle>
            <a:lvl1pPr algn="l">
              <a:defRPr sz="8000">
                <a:solidFill>
                  <a:schemeClr val="accent5">
                    <a:hueOff val="444211"/>
                    <a:satOff val="14915"/>
                    <a:lumOff val="-22857"/>
                  </a:schemeClr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rPr lang="cs-CZ" sz="3496" dirty="0">
                <a:solidFill>
                  <a:srgbClr val="C92606"/>
                </a:solidFill>
              </a:rPr>
              <a:t>97 % neuspěje</a:t>
            </a:r>
            <a:br>
              <a:rPr lang="es-ES" sz="3496" dirty="0">
                <a:solidFill>
                  <a:srgbClr val="C92606"/>
                </a:solidFill>
              </a:rPr>
            </a:br>
            <a:r>
              <a:rPr lang="cs-CZ" sz="3496" dirty="0">
                <a:solidFill>
                  <a:srgbClr val="C92606"/>
                </a:solidFill>
              </a:rPr>
              <a:t>v BalanceTestu </a:t>
            </a:r>
          </a:p>
        </p:txBody>
      </p:sp>
      <p:sp>
        <p:nvSpPr>
          <p:cNvPr id="26" name="We expect the Omega-3 market to grow from 40 Billion to 200 Billion USD by 2050">
            <a:extLst>
              <a:ext uri="{FF2B5EF4-FFF2-40B4-BE49-F238E27FC236}">
                <a16:creationId xmlns:a16="http://schemas.microsoft.com/office/drawing/2014/main" id="{3DF12DA3-2753-41CB-BCA4-69F5953D913E}"/>
              </a:ext>
            </a:extLst>
          </p:cNvPr>
          <p:cNvSpPr txBox="1"/>
          <p:nvPr/>
        </p:nvSpPr>
        <p:spPr>
          <a:xfrm>
            <a:off x="337094" y="4860325"/>
            <a:ext cx="3571221" cy="448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>
            <a:spAutoFit/>
          </a:bodyPr>
          <a:lstStyle>
            <a:lvl1pPr algn="l">
              <a:defRPr sz="3000"/>
            </a:lvl1pPr>
          </a:lstStyle>
          <a:p>
            <a:r>
              <a:rPr lang="cs-CZ" sz="1311" b="1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Očekáváme, že trh s omega-3 do roku 2050 vzroste ze 40 miliard na 200 miliard USD</a:t>
            </a:r>
          </a:p>
        </p:txBody>
      </p:sp>
    </p:spTree>
    <p:extLst>
      <p:ext uri="{BB962C8B-B14F-4D97-AF65-F5344CB8AC3E}">
        <p14:creationId xmlns:p14="http://schemas.microsoft.com/office/powerpoint/2010/main" val="20183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671D689-7225-4B73-8874-E4E2EECE1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906" y="2104179"/>
            <a:ext cx="5803490" cy="3570273"/>
          </a:xfrm>
          <a:prstGeom prst="rect">
            <a:avLst/>
          </a:prstGeom>
        </p:spPr>
      </p:pic>
      <p:sp>
        <p:nvSpPr>
          <p:cNvPr id="3" name="Choose your Quadrant">
            <a:extLst>
              <a:ext uri="{FF2B5EF4-FFF2-40B4-BE49-F238E27FC236}">
                <a16:creationId xmlns:a16="http://schemas.microsoft.com/office/drawing/2014/main" id="{B777E7FF-C439-41BD-9C88-612CAF162E79}"/>
              </a:ext>
            </a:extLst>
          </p:cNvPr>
          <p:cNvSpPr txBox="1"/>
          <p:nvPr/>
        </p:nvSpPr>
        <p:spPr>
          <a:xfrm>
            <a:off x="1296039" y="1549130"/>
            <a:ext cx="7654336" cy="394602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7593" tIns="17593" rIns="17593" bIns="17593" anchor="ctr">
            <a:spAutoFit/>
          </a:bodyPr>
          <a:lstStyle/>
          <a:p>
            <a:pPr defTabSz="158347">
              <a:lnSpc>
                <a:spcPts val="2771"/>
              </a:lnSpc>
              <a:defRPr sz="7500" b="1">
                <a:solidFill>
                  <a:srgbClr val="5A3B96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cs-CZ" sz="25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společnosti </a:t>
            </a:r>
            <a:r>
              <a:rPr lang="cs-CZ" sz="25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Zinzino</a:t>
            </a:r>
            <a:endParaRPr sz="2598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7E073B1-E51C-4FFE-8F3F-A43F98AE36C3}"/>
              </a:ext>
            </a:extLst>
          </p:cNvPr>
          <p:cNvSpPr txBox="1"/>
          <p:nvPr/>
        </p:nvSpPr>
        <p:spPr>
          <a:xfrm>
            <a:off x="3123684" y="2399255"/>
            <a:ext cx="1187493" cy="18480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593" tIns="17593" rIns="17593" bIns="17593" numCol="1" spcCol="38100" rtlCol="0" anchor="ctr">
            <a:spAutoFit/>
          </a:bodyPr>
          <a:lstStyle/>
          <a:p>
            <a:pPr algn="ctr" defTabSz="285906" hangingPunct="0"/>
            <a:r>
              <a:rPr lang="cs-CZ" sz="970" dirty="0">
                <a:solidFill>
                  <a:srgbClr val="000000"/>
                </a:solidFill>
                <a:sym typeface="Helvetica Light"/>
              </a:rPr>
              <a:t>Zakladatel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FB60078-7EBF-4F25-8A52-554246D0C1B7}"/>
              </a:ext>
            </a:extLst>
          </p:cNvPr>
          <p:cNvSpPr txBox="1"/>
          <p:nvPr/>
        </p:nvSpPr>
        <p:spPr>
          <a:xfrm>
            <a:off x="6194250" y="2399254"/>
            <a:ext cx="1461529" cy="18480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593" tIns="17593" rIns="17593" bIns="17593" numCol="1" spcCol="38100" rtlCol="0" anchor="ctr">
            <a:spAutoFit/>
          </a:bodyPr>
          <a:lstStyle/>
          <a:p>
            <a:pPr algn="ctr" defTabSz="285906" hangingPunct="0"/>
            <a:r>
              <a:rPr lang="cs-CZ" sz="970" dirty="0">
                <a:solidFill>
                  <a:srgbClr val="000000"/>
                </a:solidFill>
                <a:sym typeface="Helvetica Light"/>
              </a:rPr>
              <a:t>Odborný garant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6D91B15-C580-4661-858D-77544533EFE2}"/>
              </a:ext>
            </a:extLst>
          </p:cNvPr>
          <p:cNvSpPr txBox="1"/>
          <p:nvPr/>
        </p:nvSpPr>
        <p:spPr>
          <a:xfrm>
            <a:off x="5867493" y="4975664"/>
            <a:ext cx="1729702" cy="22019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593" tIns="17593" rIns="17593" bIns="17593" numCol="1" spcCol="38100" rtlCol="0" anchor="ctr">
            <a:spAutoFit/>
          </a:bodyPr>
          <a:lstStyle/>
          <a:p>
            <a:pPr algn="ctr" defTabSz="285906" hangingPunct="0"/>
            <a:r>
              <a:rPr lang="cs-CZ" sz="1200" b="1" dirty="0">
                <a:solidFill>
                  <a:srgbClr val="000000"/>
                </a:solidFill>
                <a:sym typeface="Helvetica Light"/>
              </a:rPr>
              <a:t>Dnes 450 000 zákazníků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FD3A728-A8AA-47CD-A694-644A360062B6}"/>
              </a:ext>
            </a:extLst>
          </p:cNvPr>
          <p:cNvSpPr txBox="1"/>
          <p:nvPr/>
        </p:nvSpPr>
        <p:spPr>
          <a:xfrm>
            <a:off x="5867493" y="5230210"/>
            <a:ext cx="2361901" cy="22019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593" tIns="17593" rIns="17593" bIns="17593" numCol="1" spcCol="38100" rtlCol="0" anchor="ctr">
            <a:spAutoFit/>
          </a:bodyPr>
          <a:lstStyle/>
          <a:p>
            <a:pPr algn="ctr" defTabSz="285906" hangingPunct="0"/>
            <a:r>
              <a:rPr lang="cs-CZ" sz="1200" b="1" dirty="0">
                <a:solidFill>
                  <a:srgbClr val="000000"/>
                </a:solidFill>
                <a:sym typeface="Helvetica Light"/>
              </a:rPr>
              <a:t>Do roku 2025 cíl 1 mil. </a:t>
            </a:r>
            <a:r>
              <a:rPr lang="cs-CZ" sz="1200" b="1" dirty="0"/>
              <a:t>zákazníků</a:t>
            </a:r>
            <a:endParaRPr lang="cs-CZ" sz="1200" b="1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7CBE760-47A6-4308-8AE9-D2E7562AD9B3}"/>
              </a:ext>
            </a:extLst>
          </p:cNvPr>
          <p:cNvSpPr txBox="1"/>
          <p:nvPr/>
        </p:nvSpPr>
        <p:spPr>
          <a:xfrm>
            <a:off x="4933637" y="5476628"/>
            <a:ext cx="4344632" cy="22019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593" tIns="17593" rIns="17593" bIns="17593" numCol="1" spcCol="38100" rtlCol="0" anchor="ctr">
            <a:spAutoFit/>
          </a:bodyPr>
          <a:lstStyle/>
          <a:p>
            <a:pPr algn="ctr" defTabSz="285906" hangingPunct="0"/>
            <a:r>
              <a:rPr lang="cs-CZ" sz="1200" b="1" dirty="0">
                <a:solidFill>
                  <a:srgbClr val="000000"/>
                </a:solidFill>
                <a:sym typeface="Helvetica Light"/>
              </a:rPr>
              <a:t>Zasílání produktů do celého světa</a:t>
            </a:r>
          </a:p>
        </p:txBody>
      </p:sp>
    </p:spTree>
    <p:extLst>
      <p:ext uri="{BB962C8B-B14F-4D97-AF65-F5344CB8AC3E}">
        <p14:creationId xmlns:p14="http://schemas.microsoft.com/office/powerpoint/2010/main" val="5428476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16-EU-MASTER-1080x1920.jpg" descr="16-EU-MASTER-1080x1920.jpg"/>
          <p:cNvPicPr>
            <a:picLocks noChangeAspect="1"/>
          </p:cNvPicPr>
          <p:nvPr/>
        </p:nvPicPr>
        <p:blipFill>
          <a:blip r:embed="rId3"/>
          <a:srcRect b="3665"/>
          <a:stretch>
            <a:fillRect/>
          </a:stretch>
        </p:blipFill>
        <p:spPr>
          <a:xfrm>
            <a:off x="36840" y="507213"/>
            <a:ext cx="10618460" cy="6837636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Expanding around the world  Market potential: 1 billion people  - Of which 950 million of them  are not in balance.…"/>
          <p:cNvSpPr txBox="1"/>
          <p:nvPr/>
        </p:nvSpPr>
        <p:spPr>
          <a:xfrm>
            <a:off x="208233" y="3541264"/>
            <a:ext cx="5567192" cy="3705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177597" indent="-177597" defTabSz="5550">
              <a:lnSpc>
                <a:spcPts val="1748"/>
              </a:lnSpc>
              <a:spcBef>
                <a:spcPts val="918"/>
              </a:spcBef>
              <a:buSzPct val="150000"/>
              <a:buChar char="•"/>
              <a:defRPr sz="3800">
                <a:solidFill>
                  <a:srgbClr val="5A3B96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cs-CZ" sz="2000" b="1" dirty="0"/>
              <a:t>Společnost osobního prodeje </a:t>
            </a:r>
          </a:p>
          <a:p>
            <a:pPr marL="177597" indent="-177597" defTabSz="5550">
              <a:lnSpc>
                <a:spcPts val="1748"/>
              </a:lnSpc>
              <a:spcBef>
                <a:spcPts val="918"/>
              </a:spcBef>
              <a:buSzPct val="150000"/>
              <a:buChar char="•"/>
              <a:defRPr sz="3800">
                <a:solidFill>
                  <a:srgbClr val="5A3B96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cs-CZ" sz="2000" b="1" dirty="0"/>
              <a:t>Možnost budování obchodní sítě</a:t>
            </a:r>
          </a:p>
          <a:p>
            <a:pPr marL="177597" indent="-177597" defTabSz="5550">
              <a:lnSpc>
                <a:spcPts val="1748"/>
              </a:lnSpc>
              <a:spcBef>
                <a:spcPts val="918"/>
              </a:spcBef>
              <a:buSzPct val="150000"/>
              <a:buChar char="•"/>
              <a:defRPr sz="3800">
                <a:solidFill>
                  <a:srgbClr val="5A3B96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cs-CZ" sz="2000" b="1" dirty="0"/>
              <a:t>Stabilní příjem z opakovaného nákupu</a:t>
            </a:r>
          </a:p>
          <a:p>
            <a:pPr marL="177597" indent="-177597" defTabSz="5550">
              <a:lnSpc>
                <a:spcPts val="1748"/>
              </a:lnSpc>
              <a:spcBef>
                <a:spcPts val="918"/>
              </a:spcBef>
              <a:buSzPct val="150000"/>
              <a:buChar char="•"/>
              <a:defRPr sz="3800">
                <a:solidFill>
                  <a:srgbClr val="5A3B96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cs-CZ" sz="2000" b="1" dirty="0"/>
              <a:t>Skvělé načasování pro start podnikání </a:t>
            </a:r>
          </a:p>
          <a:p>
            <a:pPr marL="177597" indent="-177597" defTabSz="5550">
              <a:lnSpc>
                <a:spcPts val="1748"/>
              </a:lnSpc>
              <a:spcBef>
                <a:spcPts val="918"/>
              </a:spcBef>
              <a:buSzPct val="150000"/>
              <a:buChar char="•"/>
              <a:defRPr sz="3800">
                <a:solidFill>
                  <a:srgbClr val="5A3B96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cs-CZ" sz="2000" b="1" dirty="0"/>
              <a:t>Potenciál trhu 1 miliarda lidí </a:t>
            </a:r>
          </a:p>
          <a:p>
            <a:pPr marL="177597" indent="-177597" defTabSz="5550">
              <a:lnSpc>
                <a:spcPts val="1748"/>
              </a:lnSpc>
              <a:spcBef>
                <a:spcPts val="918"/>
              </a:spcBef>
              <a:buSzPct val="150000"/>
              <a:buChar char="•"/>
              <a:defRPr sz="3800">
                <a:solidFill>
                  <a:srgbClr val="5A3B96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cs-CZ" sz="2000" b="1" dirty="0"/>
              <a:t>Mise 100 000 000 lidí v rovnováze v roce 2050 </a:t>
            </a:r>
          </a:p>
          <a:p>
            <a:pPr marL="177597" indent="-177597" defTabSz="5550">
              <a:lnSpc>
                <a:spcPts val="1748"/>
              </a:lnSpc>
              <a:spcBef>
                <a:spcPts val="918"/>
              </a:spcBef>
              <a:buSzPct val="150000"/>
              <a:buChar char="•"/>
              <a:defRPr sz="3800">
                <a:solidFill>
                  <a:srgbClr val="5A3B96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cs-CZ" sz="2000" b="1" dirty="0"/>
              <a:t>Akcie s roční dividendou na burze NASDAQ – můžeš být majitel</a:t>
            </a:r>
          </a:p>
          <a:p>
            <a:pPr marL="177597" indent="-177597" defTabSz="5550">
              <a:lnSpc>
                <a:spcPts val="1748"/>
              </a:lnSpc>
              <a:spcBef>
                <a:spcPts val="1005"/>
              </a:spcBef>
              <a:buSzPct val="150000"/>
              <a:buChar char="•"/>
              <a:defRPr sz="3800">
                <a:solidFill>
                  <a:srgbClr val="5A3B96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cs-CZ" sz="2000" b="1" dirty="0"/>
              <a:t>Člen Asociace osobního prodeje – etická</a:t>
            </a:r>
          </a:p>
          <a:p>
            <a:pPr marL="177597" indent="-177597" defTabSz="5550">
              <a:lnSpc>
                <a:spcPts val="1748"/>
              </a:lnSpc>
              <a:spcBef>
                <a:spcPts val="1005"/>
              </a:spcBef>
              <a:buSzPct val="150000"/>
              <a:buFontTx/>
              <a:buChar char="•"/>
              <a:defRPr sz="3800">
                <a:solidFill>
                  <a:srgbClr val="5A3B96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cs-CZ" sz="2000" b="1" dirty="0"/>
              <a:t>Auditovaná firmou PWC – poctivá</a:t>
            </a:r>
          </a:p>
          <a:p>
            <a:pPr marL="177597" indent="-177597" defTabSz="5550">
              <a:lnSpc>
                <a:spcPts val="1748"/>
              </a:lnSpc>
              <a:spcBef>
                <a:spcPts val="1005"/>
              </a:spcBef>
              <a:buSzPct val="150000"/>
              <a:buChar char="•"/>
              <a:defRPr sz="3800">
                <a:solidFill>
                  <a:srgbClr val="5A3B96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cs-CZ" sz="2000" b="1" dirty="0"/>
              <a:t>Finančně stabilní – bez dluhů</a:t>
            </a:r>
          </a:p>
        </p:txBody>
      </p:sp>
      <p:sp>
        <p:nvSpPr>
          <p:cNvPr id="238" name="Rektangel"/>
          <p:cNvSpPr/>
          <p:nvPr/>
        </p:nvSpPr>
        <p:spPr>
          <a:xfrm>
            <a:off x="10279775" y="5463939"/>
            <a:ext cx="94930" cy="1042112"/>
          </a:xfrm>
          <a:prstGeom prst="rect">
            <a:avLst/>
          </a:prstGeom>
          <a:solidFill>
            <a:srgbClr val="472884"/>
          </a:solidFill>
          <a:ln w="12700">
            <a:miter lim="400000"/>
          </a:ln>
        </p:spPr>
        <p:txBody>
          <a:bodyPr lIns="22199" tIns="22199" rIns="22199" bIns="2219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398"/>
          </a:p>
        </p:txBody>
      </p:sp>
      <p:pic>
        <p:nvPicPr>
          <p:cNvPr id="239" name="Zinzino-textlogo-PMS-VIOLET-C-2018.ai" descr="Zinzino-textlogo-PMS-VIOLET-C-2018.a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14" y="1057703"/>
            <a:ext cx="3446726" cy="549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Bild" descr="Bil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3089" y="953649"/>
            <a:ext cx="3309015" cy="686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Nasdaq-logo-2014.png" descr="Nasdaq-logo-201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2266" y="393384"/>
            <a:ext cx="2620766" cy="1921895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DO MORE…"/>
          <p:cNvSpPr txBox="1"/>
          <p:nvPr/>
        </p:nvSpPr>
        <p:spPr>
          <a:xfrm>
            <a:off x="7663472" y="5393791"/>
            <a:ext cx="2566356" cy="1237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199" tIns="22199" rIns="22199" bIns="22199" anchor="ctr">
            <a:spAutoFit/>
          </a:bodyPr>
          <a:lstStyle/>
          <a:p>
            <a:pPr algn="r" defTabSz="199796">
              <a:lnSpc>
                <a:spcPts val="3059"/>
              </a:lnSpc>
              <a:defRPr sz="6500" b="1" spc="514">
                <a:latin typeface="Open Sans"/>
                <a:ea typeface="Open Sans"/>
                <a:cs typeface="Open Sans"/>
                <a:sym typeface="Open Sans"/>
              </a:defRPr>
            </a:pPr>
            <a:r>
              <a:rPr lang="cs-CZ" sz="2841" dirty="0"/>
              <a:t>DĚLEJ</a:t>
            </a:r>
            <a:r>
              <a:rPr sz="2841" dirty="0"/>
              <a:t> </a:t>
            </a:r>
            <a:r>
              <a:rPr lang="cs-CZ" sz="2841" dirty="0"/>
              <a:t>VÍC</a:t>
            </a:r>
            <a:endParaRPr sz="2841" dirty="0"/>
          </a:p>
          <a:p>
            <a:pPr algn="r" defTabSz="199796">
              <a:lnSpc>
                <a:spcPts val="3059"/>
              </a:lnSpc>
              <a:defRPr sz="6500" b="1" spc="514">
                <a:latin typeface="Open Sans"/>
                <a:ea typeface="Open Sans"/>
                <a:cs typeface="Open Sans"/>
                <a:sym typeface="Open Sans"/>
              </a:defRPr>
            </a:pPr>
            <a:r>
              <a:rPr lang="cs-CZ" sz="2841" dirty="0"/>
              <a:t>BUĎ</a:t>
            </a:r>
            <a:r>
              <a:rPr sz="2841" dirty="0"/>
              <a:t> </a:t>
            </a:r>
            <a:r>
              <a:rPr lang="cs-CZ" sz="2841" dirty="0"/>
              <a:t>VÍC</a:t>
            </a:r>
            <a:endParaRPr sz="2841" dirty="0"/>
          </a:p>
          <a:p>
            <a:pPr algn="r" defTabSz="199796">
              <a:lnSpc>
                <a:spcPts val="3059"/>
              </a:lnSpc>
              <a:defRPr sz="6500" b="1">
                <a:latin typeface="Open Sans"/>
                <a:ea typeface="Open Sans"/>
                <a:cs typeface="Open Sans"/>
                <a:sym typeface="Open Sans"/>
              </a:defRPr>
            </a:pPr>
            <a:r>
              <a:rPr lang="cs-CZ" sz="2841" dirty="0"/>
              <a:t>DEJ VÍC</a:t>
            </a:r>
            <a:endParaRPr sz="2841" spc="225" dirty="0"/>
          </a:p>
        </p:txBody>
      </p:sp>
    </p:spTree>
    <p:extLst>
      <p:ext uri="{BB962C8B-B14F-4D97-AF65-F5344CB8AC3E}">
        <p14:creationId xmlns:p14="http://schemas.microsoft.com/office/powerpoint/2010/main" val="116375235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" name="graf-03.png" descr="graf-03.png"/>
          <p:cNvPicPr>
            <a:picLocks noChangeAspect="1"/>
          </p:cNvPicPr>
          <p:nvPr/>
        </p:nvPicPr>
        <p:blipFill>
          <a:blip r:embed="rId2"/>
          <a:srcRect t="13360"/>
          <a:stretch>
            <a:fillRect/>
          </a:stretch>
        </p:blipFill>
        <p:spPr>
          <a:xfrm>
            <a:off x="-549003" y="788428"/>
            <a:ext cx="13116525" cy="64096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0" name="Group"/>
          <p:cNvGrpSpPr/>
          <p:nvPr/>
        </p:nvGrpSpPr>
        <p:grpSpPr>
          <a:xfrm>
            <a:off x="2783844" y="3814125"/>
            <a:ext cx="2153410" cy="2039603"/>
            <a:chOff x="0" y="0"/>
            <a:chExt cx="4927945" cy="4667506"/>
          </a:xfrm>
        </p:grpSpPr>
        <p:sp>
          <p:nvSpPr>
            <p:cNvPr id="1927" name="Triangle"/>
            <p:cNvSpPr/>
            <p:nvPr/>
          </p:nvSpPr>
          <p:spPr>
            <a:xfrm rot="9608656" flipH="1">
              <a:off x="3247679" y="2189042"/>
              <a:ext cx="621257" cy="2478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473192"/>
            </a:solidFill>
            <a:ln w="12700" cap="flat">
              <a:noFill/>
              <a:miter lim="400000"/>
            </a:ln>
            <a:effectLst/>
          </p:spPr>
          <p:txBody>
            <a:bodyPr wrap="square" lIns="22199" tIns="22199" rIns="22199" bIns="22199" numCol="1" anchor="ctr">
              <a:noAutofit/>
            </a:bodyPr>
            <a:lstStyle/>
            <a:p>
              <a:pPr>
                <a:defRPr sz="3200">
                  <a:solidFill>
                    <a:srgbClr val="E1D7EE"/>
                  </a:solidFill>
                </a:defRPr>
              </a:pPr>
              <a:endParaRPr sz="1398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928" name="Oval"/>
            <p:cNvSpPr/>
            <p:nvPr/>
          </p:nvSpPr>
          <p:spPr>
            <a:xfrm>
              <a:off x="0" y="0"/>
              <a:ext cx="4927945" cy="2399467"/>
            </a:xfrm>
            <a:prstGeom prst="ellipse">
              <a:avLst/>
            </a:prstGeom>
            <a:solidFill>
              <a:srgbClr val="473192"/>
            </a:solidFill>
            <a:ln w="12700" cap="flat">
              <a:noFill/>
              <a:miter lim="400000"/>
            </a:ln>
            <a:effectLst/>
          </p:spPr>
          <p:txBody>
            <a:bodyPr wrap="square" lIns="22199" tIns="22199" rIns="22199" bIns="22199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398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929" name="Perfect  timing!"/>
            <p:cNvSpPr txBox="1"/>
            <p:nvPr/>
          </p:nvSpPr>
          <p:spPr>
            <a:xfrm>
              <a:off x="119036" y="202850"/>
              <a:ext cx="4689872" cy="1993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199" tIns="22199" rIns="22199" bIns="22199" numCol="1" anchor="ctr">
              <a:noAutofit/>
            </a:bodyPr>
            <a:lstStyle/>
            <a:p>
              <a:pPr>
                <a:lnSpc>
                  <a:spcPct val="80000"/>
                </a:lnSpc>
                <a:defRPr sz="6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  <a:r>
                <a:rPr lang="cs-CZ" sz="2360" dirty="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</a:rPr>
                <a:t>Dokonalé </a:t>
              </a:r>
              <a:br>
                <a:rPr sz="2360" dirty="0"/>
              </a:br>
              <a:r>
                <a:rPr lang="cs-CZ" sz="2360" dirty="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</a:rPr>
                <a:t>načasování!</a:t>
              </a:r>
            </a:p>
          </p:txBody>
        </p:sp>
      </p:grpSp>
      <p:sp>
        <p:nvSpPr>
          <p:cNvPr id="1931" name="Business is all about  timing"/>
          <p:cNvSpPr txBox="1"/>
          <p:nvPr/>
        </p:nvSpPr>
        <p:spPr>
          <a:xfrm>
            <a:off x="303241" y="1420610"/>
            <a:ext cx="6963214" cy="498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/>
          <a:lstStyle/>
          <a:p>
            <a:pPr defTabSz="1065554">
              <a:defRPr sz="6000" spc="600"/>
            </a:pPr>
            <a:r>
              <a:rPr lang="cs-CZ" sz="2622" spc="183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Podnikání je jen a pouze o</a:t>
            </a:r>
            <a:r>
              <a:rPr lang="cs-CZ" sz="2622" spc="-131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  </a:t>
            </a:r>
            <a:r>
              <a:rPr lang="cs-CZ" sz="2622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načasování</a:t>
            </a:r>
          </a:p>
        </p:txBody>
      </p:sp>
      <p:sp>
        <p:nvSpPr>
          <p:cNvPr id="1932" name="2010"/>
          <p:cNvSpPr txBox="1"/>
          <p:nvPr/>
        </p:nvSpPr>
        <p:spPr>
          <a:xfrm>
            <a:off x="2372658" y="6202003"/>
            <a:ext cx="374452" cy="239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/>
          <a:lstStyle>
            <a:lvl1pPr>
              <a:defRPr sz="2000"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rPr lang="cs-CZ" sz="874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1933" name="2050"/>
          <p:cNvSpPr txBox="1"/>
          <p:nvPr/>
        </p:nvSpPr>
        <p:spPr>
          <a:xfrm>
            <a:off x="8964239" y="6202003"/>
            <a:ext cx="374452" cy="239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/>
          <a:lstStyle>
            <a:lvl1pPr>
              <a:defRPr sz="2000"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rPr lang="cs-CZ" sz="874">
                <a:solidFill>
                  <a:srgbClr val="000000"/>
                </a:solidFill>
              </a:rPr>
              <a:t>2050</a:t>
            </a:r>
          </a:p>
        </p:txBody>
      </p:sp>
      <p:sp>
        <p:nvSpPr>
          <p:cNvPr id="1934" name="2035"/>
          <p:cNvSpPr txBox="1"/>
          <p:nvPr/>
        </p:nvSpPr>
        <p:spPr>
          <a:xfrm>
            <a:off x="7040742" y="6202003"/>
            <a:ext cx="374453" cy="239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/>
          <a:lstStyle>
            <a:lvl1pPr>
              <a:defRPr sz="2000"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rPr lang="cs-CZ" sz="874">
                <a:solidFill>
                  <a:srgbClr val="000000"/>
                </a:solidFill>
              </a:rPr>
              <a:t>2035</a:t>
            </a:r>
          </a:p>
        </p:txBody>
      </p:sp>
      <p:sp>
        <p:nvSpPr>
          <p:cNvPr id="1936" name="2005"/>
          <p:cNvSpPr txBox="1"/>
          <p:nvPr/>
        </p:nvSpPr>
        <p:spPr>
          <a:xfrm>
            <a:off x="1451097" y="6202003"/>
            <a:ext cx="374452" cy="239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/>
          <a:lstStyle>
            <a:lvl1pPr>
              <a:defRPr sz="2000"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rPr lang="cs-CZ" sz="874">
                <a:solidFill>
                  <a:srgbClr val="000000"/>
                </a:solidFill>
              </a:rPr>
              <a:t>2005</a:t>
            </a:r>
          </a:p>
        </p:txBody>
      </p:sp>
      <p:sp>
        <p:nvSpPr>
          <p:cNvPr id="1937" name="2015"/>
          <p:cNvSpPr txBox="1"/>
          <p:nvPr/>
        </p:nvSpPr>
        <p:spPr>
          <a:xfrm>
            <a:off x="3294218" y="6202003"/>
            <a:ext cx="374452" cy="239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/>
          <a:lstStyle>
            <a:lvl1pPr>
              <a:defRPr sz="2000"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rPr lang="cs-CZ" sz="874">
                <a:solidFill>
                  <a:srgbClr val="000000"/>
                </a:solidFill>
              </a:rPr>
              <a:t>2015</a:t>
            </a:r>
          </a:p>
        </p:txBody>
      </p:sp>
      <p:sp>
        <p:nvSpPr>
          <p:cNvPr id="1938" name="2020"/>
          <p:cNvSpPr txBox="1"/>
          <p:nvPr/>
        </p:nvSpPr>
        <p:spPr>
          <a:xfrm>
            <a:off x="4215779" y="6202003"/>
            <a:ext cx="374452" cy="239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/>
          <a:lstStyle>
            <a:lvl1pPr>
              <a:defRPr sz="2000"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rPr lang="cs-CZ" sz="874">
                <a:solidFill>
                  <a:srgbClr val="000000"/>
                </a:solidFill>
              </a:rPr>
              <a:t>2020</a:t>
            </a:r>
          </a:p>
        </p:txBody>
      </p:sp>
      <p:sp>
        <p:nvSpPr>
          <p:cNvPr id="1939" name="2025"/>
          <p:cNvSpPr txBox="1"/>
          <p:nvPr/>
        </p:nvSpPr>
        <p:spPr>
          <a:xfrm>
            <a:off x="5137340" y="6202003"/>
            <a:ext cx="374452" cy="239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/>
          <a:lstStyle>
            <a:lvl1pPr>
              <a:defRPr sz="2000"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rPr lang="cs-CZ" sz="874">
                <a:solidFill>
                  <a:srgbClr val="000000"/>
                </a:solidFill>
              </a:rPr>
              <a:t>2025</a:t>
            </a:r>
          </a:p>
        </p:txBody>
      </p:sp>
      <p:grpSp>
        <p:nvGrpSpPr>
          <p:cNvPr id="1944" name="Group"/>
          <p:cNvGrpSpPr/>
          <p:nvPr/>
        </p:nvGrpSpPr>
        <p:grpSpPr>
          <a:xfrm>
            <a:off x="2110638" y="5573461"/>
            <a:ext cx="3047072" cy="637695"/>
            <a:chOff x="60961" y="60963"/>
            <a:chExt cx="6973035" cy="1459325"/>
          </a:xfrm>
        </p:grpSpPr>
        <p:sp>
          <p:nvSpPr>
            <p:cNvPr id="1940" name="Group"/>
            <p:cNvSpPr txBox="1"/>
            <p:nvPr/>
          </p:nvSpPr>
          <p:spPr>
            <a:xfrm>
              <a:off x="60961" y="696498"/>
              <a:ext cx="1289568" cy="6897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199" tIns="22199" rIns="22199" bIns="22199" numCol="1" anchor="ctr">
              <a:noAutofit/>
            </a:bodyPr>
            <a:lstStyle/>
            <a:p>
              <a:pPr>
                <a:lnSpc>
                  <a:spcPct val="80000"/>
                </a:lnSpc>
                <a:defRPr sz="1500"/>
              </a:pPr>
              <a:r>
                <a:rPr lang="cs-CZ" sz="874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10 000</a:t>
              </a:r>
              <a:r>
                <a:rPr lang="cs-CZ" sz="656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 </a:t>
              </a:r>
              <a:br>
                <a:rPr sz="656" dirty="0"/>
              </a:br>
              <a:r>
                <a:rPr lang="cs-CZ" sz="656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zákazníků</a:t>
              </a:r>
            </a:p>
          </p:txBody>
        </p:sp>
        <p:sp>
          <p:nvSpPr>
            <p:cNvPr id="1941" name="Group"/>
            <p:cNvSpPr txBox="1"/>
            <p:nvPr/>
          </p:nvSpPr>
          <p:spPr>
            <a:xfrm>
              <a:off x="2110906" y="493064"/>
              <a:ext cx="1289569" cy="6897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199" tIns="22199" rIns="22199" bIns="22199" numCol="1" anchor="ctr">
              <a:noAutofit/>
            </a:bodyPr>
            <a:lstStyle/>
            <a:p>
              <a:pPr>
                <a:lnSpc>
                  <a:spcPct val="80000"/>
                </a:lnSpc>
                <a:defRPr sz="1500"/>
              </a:pPr>
              <a:r>
                <a:rPr lang="cs-CZ" sz="874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84 000 </a:t>
              </a:r>
              <a:br>
                <a:rPr sz="656" dirty="0"/>
              </a:br>
              <a:r>
                <a:rPr lang="cs-CZ" sz="656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zákazníků</a:t>
              </a:r>
            </a:p>
          </p:txBody>
        </p:sp>
        <p:sp>
          <p:nvSpPr>
            <p:cNvPr id="1942" name="Group"/>
            <p:cNvSpPr txBox="1"/>
            <p:nvPr/>
          </p:nvSpPr>
          <p:spPr>
            <a:xfrm>
              <a:off x="4134723" y="60963"/>
              <a:ext cx="1289569" cy="6897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199" tIns="22199" rIns="22199" bIns="22199" numCol="1" anchor="ctr">
              <a:noAutofit/>
            </a:bodyPr>
            <a:lstStyle/>
            <a:p>
              <a:pPr>
                <a:lnSpc>
                  <a:spcPct val="80000"/>
                </a:lnSpc>
                <a:defRPr sz="1500"/>
              </a:pPr>
              <a:r>
                <a:rPr lang="sv-SE" sz="656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01.01.2020</a:t>
              </a:r>
            </a:p>
            <a:p>
              <a:pPr>
                <a:lnSpc>
                  <a:spcPct val="80000"/>
                </a:lnSpc>
                <a:defRPr sz="1500"/>
              </a:pPr>
              <a:r>
                <a:rPr lang="sv-SE" sz="874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230</a:t>
              </a:r>
              <a:r>
                <a:rPr lang="cs-CZ" sz="874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 000 </a:t>
              </a:r>
              <a:br>
                <a:rPr sz="656" dirty="0"/>
              </a:br>
              <a:r>
                <a:rPr lang="cs-CZ" sz="656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zákazníků</a:t>
              </a:r>
            </a:p>
          </p:txBody>
        </p:sp>
        <p:sp>
          <p:nvSpPr>
            <p:cNvPr id="1943" name="Group"/>
            <p:cNvSpPr txBox="1"/>
            <p:nvPr/>
          </p:nvSpPr>
          <p:spPr>
            <a:xfrm>
              <a:off x="4774352" y="830546"/>
              <a:ext cx="2259644" cy="6897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199" tIns="22199" rIns="22199" bIns="22199" numCol="1" anchor="ctr">
              <a:noAutofit/>
            </a:bodyPr>
            <a:lstStyle/>
            <a:p>
              <a:pPr>
                <a:lnSpc>
                  <a:spcPct val="80000"/>
                </a:lnSpc>
                <a:defRPr sz="2000"/>
              </a:pPr>
              <a:r>
                <a:rPr lang="cs-CZ" sz="874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37 </a:t>
              </a:r>
            </a:p>
            <a:p>
              <a:pPr>
                <a:lnSpc>
                  <a:spcPct val="80000"/>
                </a:lnSpc>
                <a:defRPr sz="1500"/>
              </a:pPr>
              <a:r>
                <a:rPr lang="cs-CZ" sz="656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trhů</a:t>
              </a:r>
            </a:p>
          </p:txBody>
        </p:sp>
      </p:grpSp>
      <p:grpSp>
        <p:nvGrpSpPr>
          <p:cNvPr id="1949" name="Group"/>
          <p:cNvGrpSpPr/>
          <p:nvPr/>
        </p:nvGrpSpPr>
        <p:grpSpPr>
          <a:xfrm>
            <a:off x="4869405" y="5327327"/>
            <a:ext cx="2313429" cy="883552"/>
            <a:chOff x="0" y="0"/>
            <a:chExt cx="5294139" cy="2021954"/>
          </a:xfrm>
        </p:grpSpPr>
        <p:sp>
          <p:nvSpPr>
            <p:cNvPr id="1945" name="Group"/>
            <p:cNvSpPr txBox="1"/>
            <p:nvPr/>
          </p:nvSpPr>
          <p:spPr>
            <a:xfrm>
              <a:off x="0" y="0"/>
              <a:ext cx="1289568" cy="6897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199" tIns="22199" rIns="22199" bIns="22199" numCol="1" anchor="ctr">
              <a:noAutofit/>
            </a:bodyPr>
            <a:lstStyle/>
            <a:p>
              <a:pPr>
                <a:lnSpc>
                  <a:spcPct val="80000"/>
                </a:lnSpc>
                <a:defRPr sz="1500"/>
              </a:pPr>
              <a:r>
                <a:rPr lang="cs-CZ" sz="874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1 milion </a:t>
              </a:r>
              <a:br>
                <a:rPr sz="656"/>
              </a:br>
              <a:r>
                <a:rPr lang="cs-CZ" sz="656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zákazníků</a:t>
              </a:r>
            </a:p>
          </p:txBody>
        </p:sp>
        <p:sp>
          <p:nvSpPr>
            <p:cNvPr id="1946" name="Group"/>
            <p:cNvSpPr txBox="1"/>
            <p:nvPr/>
          </p:nvSpPr>
          <p:spPr>
            <a:xfrm>
              <a:off x="1035772" y="1332212"/>
              <a:ext cx="1320683" cy="6897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199" tIns="22199" rIns="22199" bIns="22199" numCol="1" anchor="ctr">
              <a:noAutofit/>
            </a:bodyPr>
            <a:lstStyle/>
            <a:p>
              <a:pPr>
                <a:lnSpc>
                  <a:spcPct val="80000"/>
                </a:lnSpc>
                <a:defRPr sz="2000"/>
              </a:pPr>
              <a:r>
                <a:rPr lang="cs-CZ" sz="874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60 </a:t>
              </a:r>
            </a:p>
            <a:p>
              <a:pPr>
                <a:lnSpc>
                  <a:spcPct val="80000"/>
                </a:lnSpc>
                <a:defRPr sz="1500"/>
              </a:pPr>
              <a:r>
                <a:rPr lang="cs-CZ" sz="656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trhů</a:t>
              </a:r>
            </a:p>
          </p:txBody>
        </p:sp>
        <p:sp>
          <p:nvSpPr>
            <p:cNvPr id="1947" name="Rectangle"/>
            <p:cNvSpPr/>
            <p:nvPr/>
          </p:nvSpPr>
          <p:spPr>
            <a:xfrm>
              <a:off x="2282815" y="788406"/>
              <a:ext cx="3011324" cy="1057683"/>
            </a:xfrm>
            <a:prstGeom prst="rect">
              <a:avLst/>
            </a:prstGeom>
            <a:solidFill>
              <a:srgbClr val="DFD7EC"/>
            </a:solidFill>
            <a:ln w="12700" cap="flat">
              <a:noFill/>
              <a:miter lim="400000"/>
            </a:ln>
            <a:effectLst/>
          </p:spPr>
          <p:txBody>
            <a:bodyPr wrap="square" lIns="22199" tIns="22199" rIns="22199" bIns="22199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398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948" name="Group"/>
            <p:cNvSpPr txBox="1"/>
            <p:nvPr/>
          </p:nvSpPr>
          <p:spPr>
            <a:xfrm>
              <a:off x="2608486" y="972376"/>
              <a:ext cx="2359979" cy="6897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199" tIns="22199" rIns="22199" bIns="22199" numCol="1" anchor="ctr">
              <a:noAutofit/>
            </a:bodyPr>
            <a:lstStyle/>
            <a:p>
              <a:pPr>
                <a:defRPr sz="1500">
                  <a:latin typeface="Open Sans Bold"/>
                  <a:ea typeface="Open Sans Bold"/>
                  <a:cs typeface="Open Sans Bold"/>
                  <a:sym typeface="Open Sans Bold"/>
                </a:defRPr>
              </a:pPr>
              <a:r>
                <a:rPr lang="cs-CZ" sz="656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Odhadovaná roční míra růstu 33 %</a:t>
              </a:r>
            </a:p>
          </p:txBody>
        </p:sp>
      </p:grpSp>
      <p:grpSp>
        <p:nvGrpSpPr>
          <p:cNvPr id="1956" name="Group"/>
          <p:cNvGrpSpPr/>
          <p:nvPr/>
        </p:nvGrpSpPr>
        <p:grpSpPr>
          <a:xfrm>
            <a:off x="6776233" y="2029753"/>
            <a:ext cx="2398673" cy="4182019"/>
            <a:chOff x="-1" y="14514"/>
            <a:chExt cx="5489215" cy="9570292"/>
          </a:xfrm>
        </p:grpSpPr>
        <p:sp>
          <p:nvSpPr>
            <p:cNvPr id="1950" name="Group"/>
            <p:cNvSpPr txBox="1"/>
            <p:nvPr/>
          </p:nvSpPr>
          <p:spPr>
            <a:xfrm>
              <a:off x="-1" y="5277921"/>
              <a:ext cx="1462223" cy="696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199" tIns="22199" rIns="22199" bIns="22199" numCol="1" anchor="ctr">
              <a:noAutofit/>
            </a:bodyPr>
            <a:lstStyle/>
            <a:p>
              <a:pPr>
                <a:lnSpc>
                  <a:spcPct val="80000"/>
                </a:lnSpc>
                <a:defRPr sz="1500"/>
              </a:pPr>
              <a:r>
                <a:rPr lang="cs-CZ" sz="874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20 milionů </a:t>
              </a:r>
              <a:br>
                <a:rPr sz="656" dirty="0"/>
              </a:br>
              <a:r>
                <a:rPr lang="cs-CZ" sz="656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zákazníků</a:t>
              </a:r>
            </a:p>
          </p:txBody>
        </p:sp>
        <p:sp>
          <p:nvSpPr>
            <p:cNvPr id="1951" name="Group"/>
            <p:cNvSpPr txBox="1"/>
            <p:nvPr/>
          </p:nvSpPr>
          <p:spPr>
            <a:xfrm>
              <a:off x="3927632" y="14514"/>
              <a:ext cx="1561582" cy="721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199" tIns="22199" rIns="22199" bIns="22199" numCol="1" anchor="ctr">
              <a:noAutofit/>
            </a:bodyPr>
            <a:lstStyle/>
            <a:p>
              <a:pPr>
                <a:lnSpc>
                  <a:spcPct val="80000"/>
                </a:lnSpc>
                <a:defRPr sz="1500"/>
              </a:pPr>
              <a:r>
                <a:rPr lang="cs-CZ" sz="874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100 milionů</a:t>
              </a:r>
              <a:r>
                <a:rPr lang="cs-CZ" sz="656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 </a:t>
              </a:r>
              <a:br>
                <a:rPr sz="656" dirty="0"/>
              </a:br>
              <a:r>
                <a:rPr lang="cs-CZ" sz="656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zákazníků</a:t>
              </a:r>
            </a:p>
          </p:txBody>
        </p:sp>
        <p:sp>
          <p:nvSpPr>
            <p:cNvPr id="1952" name="Group"/>
            <p:cNvSpPr txBox="1"/>
            <p:nvPr/>
          </p:nvSpPr>
          <p:spPr>
            <a:xfrm>
              <a:off x="1314224" y="6097548"/>
              <a:ext cx="1309316" cy="6897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199" tIns="22199" rIns="22199" bIns="22199" numCol="1" anchor="ctr">
              <a:noAutofit/>
            </a:bodyPr>
            <a:lstStyle/>
            <a:p>
              <a:pPr algn="l">
                <a:lnSpc>
                  <a:spcPct val="80000"/>
                </a:lnSpc>
                <a:defRPr sz="2000"/>
              </a:pPr>
              <a:r>
                <a:rPr lang="cs-CZ" sz="874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8 miliard</a:t>
              </a:r>
            </a:p>
            <a:p>
              <a:pPr algn="l">
                <a:lnSpc>
                  <a:spcPct val="80000"/>
                </a:lnSpc>
                <a:defRPr sz="1500"/>
              </a:pPr>
              <a:r>
                <a:rPr lang="cs-CZ" sz="656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Obratu</a:t>
              </a:r>
            </a:p>
          </p:txBody>
        </p:sp>
        <p:sp>
          <p:nvSpPr>
            <p:cNvPr id="1953" name="Group"/>
            <p:cNvSpPr txBox="1"/>
            <p:nvPr/>
          </p:nvSpPr>
          <p:spPr>
            <a:xfrm>
              <a:off x="641851" y="8895063"/>
              <a:ext cx="2018039" cy="6897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199" tIns="22199" rIns="22199" bIns="22199" numCol="1" anchor="ctr">
              <a:noAutofit/>
            </a:bodyPr>
            <a:lstStyle/>
            <a:p>
              <a:pPr>
                <a:lnSpc>
                  <a:spcPct val="80000"/>
                </a:lnSpc>
                <a:defRPr sz="2000"/>
              </a:pPr>
              <a:r>
                <a:rPr lang="cs-CZ" sz="874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180 </a:t>
              </a:r>
            </a:p>
            <a:p>
              <a:pPr>
                <a:lnSpc>
                  <a:spcPct val="80000"/>
                </a:lnSpc>
                <a:defRPr sz="1500"/>
              </a:pPr>
              <a:r>
                <a:rPr lang="cs-CZ" sz="656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trhů</a:t>
              </a:r>
            </a:p>
          </p:txBody>
        </p:sp>
        <p:sp>
          <p:nvSpPr>
            <p:cNvPr id="1954" name="Rectangle"/>
            <p:cNvSpPr/>
            <p:nvPr/>
          </p:nvSpPr>
          <p:spPr>
            <a:xfrm>
              <a:off x="2121474" y="8349215"/>
              <a:ext cx="3011324" cy="1057682"/>
            </a:xfrm>
            <a:prstGeom prst="rect">
              <a:avLst/>
            </a:prstGeom>
            <a:solidFill>
              <a:srgbClr val="DFD7EC"/>
            </a:solidFill>
            <a:ln w="12700" cap="flat">
              <a:noFill/>
              <a:miter lim="400000"/>
            </a:ln>
            <a:effectLst/>
          </p:spPr>
          <p:txBody>
            <a:bodyPr wrap="square" lIns="22199" tIns="22199" rIns="22199" bIns="22199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398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955" name="Group"/>
            <p:cNvSpPr txBox="1"/>
            <p:nvPr/>
          </p:nvSpPr>
          <p:spPr>
            <a:xfrm>
              <a:off x="2400119" y="8533185"/>
              <a:ext cx="2359978" cy="6897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199" tIns="22199" rIns="22199" bIns="22199" numCol="1" anchor="ctr">
              <a:noAutofit/>
            </a:bodyPr>
            <a:lstStyle/>
            <a:p>
              <a:pPr>
                <a:defRPr sz="1500">
                  <a:latin typeface="Open Sans Bold"/>
                  <a:ea typeface="Open Sans Bold"/>
                  <a:cs typeface="Open Sans Bold"/>
                  <a:sym typeface="Open Sans Bold"/>
                </a:defRPr>
              </a:pPr>
              <a:r>
                <a:rPr lang="cs-CZ" sz="656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Odhadovaná roční míra růstu 12 %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762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Brain* / immune / growth"/>
          <p:cNvSpPr txBox="1"/>
          <p:nvPr/>
        </p:nvSpPr>
        <p:spPr>
          <a:xfrm>
            <a:off x="1036906" y="5176312"/>
            <a:ext cx="1088387" cy="179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199" tIns="22199" rIns="22199" bIns="22199" anchor="ctr">
            <a:spAutoFit/>
          </a:bodyPr>
          <a:lstStyle>
            <a:lvl1pPr>
              <a:defRPr sz="2000"/>
            </a:lvl1pPr>
          </a:lstStyle>
          <a:p>
            <a:r>
              <a:rPr lang="cs-CZ" sz="874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Mozek* / imunita / růst</a:t>
            </a:r>
          </a:p>
        </p:txBody>
      </p:sp>
      <p:sp>
        <p:nvSpPr>
          <p:cNvPr id="696" name="Brain* / immune / reproduction /  skin / hair / nails"/>
          <p:cNvSpPr txBox="1"/>
          <p:nvPr/>
        </p:nvSpPr>
        <p:spPr>
          <a:xfrm>
            <a:off x="3124610" y="5175646"/>
            <a:ext cx="1795812" cy="313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199" tIns="22199" rIns="22199" bIns="22199" anchor="ctr">
            <a:spAutoFit/>
          </a:bodyPr>
          <a:lstStyle/>
          <a:p>
            <a:pPr>
              <a:defRPr sz="2000"/>
            </a:pPr>
            <a:r>
              <a:rPr lang="cs-CZ" sz="874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Mozek* / imunita / reprodukce / pleť / vlasy / nehty</a:t>
            </a:r>
          </a:p>
        </p:txBody>
      </p:sp>
      <p:sp>
        <p:nvSpPr>
          <p:cNvPr id="697" name="Brain* / immune / heart**"/>
          <p:cNvSpPr txBox="1"/>
          <p:nvPr/>
        </p:nvSpPr>
        <p:spPr>
          <a:xfrm>
            <a:off x="6090325" y="5176312"/>
            <a:ext cx="1269526" cy="179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199" tIns="22199" rIns="22199" bIns="22199" anchor="ctr">
            <a:spAutoFit/>
          </a:bodyPr>
          <a:lstStyle>
            <a:lvl1pPr>
              <a:defRPr sz="2000"/>
            </a:lvl1pPr>
          </a:lstStyle>
          <a:p>
            <a:r>
              <a:rPr lang="cs-CZ" sz="874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Mozek* / imunita / srdce**</a:t>
            </a:r>
          </a:p>
        </p:txBody>
      </p:sp>
      <p:sp>
        <p:nvSpPr>
          <p:cNvPr id="698" name="Brain* / immune / heart** / joint /  healthy metabolic ageing…"/>
          <p:cNvSpPr txBox="1"/>
          <p:nvPr/>
        </p:nvSpPr>
        <p:spPr>
          <a:xfrm>
            <a:off x="8126650" y="5242242"/>
            <a:ext cx="1671232" cy="313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199" tIns="22199" rIns="22199" bIns="22199" anchor="ctr">
            <a:spAutoFit/>
          </a:bodyPr>
          <a:lstStyle/>
          <a:p>
            <a:pPr>
              <a:defRPr sz="2000"/>
            </a:pPr>
            <a:r>
              <a:rPr lang="cs-CZ" sz="874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Mozek* / imunita / srdce** / klouby / správné metabolické stárnutí / kosti</a:t>
            </a:r>
          </a:p>
        </p:txBody>
      </p:sp>
      <p:sp>
        <p:nvSpPr>
          <p:cNvPr id="699" name="Health benefits  at every stage of life"/>
          <p:cNvSpPr txBox="1"/>
          <p:nvPr/>
        </p:nvSpPr>
        <p:spPr>
          <a:xfrm>
            <a:off x="339314" y="1322474"/>
            <a:ext cx="3623126" cy="1043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/>
          <a:lstStyle/>
          <a:p>
            <a:pPr defTabSz="1065554">
              <a:defRPr sz="6000"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rPr lang="cs-CZ" sz="2622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Zdravotní benefity </a:t>
            </a:r>
            <a:r>
              <a:rPr lang="cs-CZ" sz="2622" spc="184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v každé etapě života </a:t>
            </a:r>
            <a:r>
              <a:rPr lang="cs-CZ" sz="2622" b="1" spc="184" dirty="0">
                <a:solidFill>
                  <a:srgbClr val="0000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 každého</a:t>
            </a:r>
          </a:p>
        </p:txBody>
      </p:sp>
      <p:sp>
        <p:nvSpPr>
          <p:cNvPr id="700" name="** The beneficial effect is obtained with a daily intake of 250 mg of DHA."/>
          <p:cNvSpPr txBox="1"/>
          <p:nvPr/>
        </p:nvSpPr>
        <p:spPr>
          <a:xfrm>
            <a:off x="294916" y="6510265"/>
            <a:ext cx="4504515" cy="185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>
            <a:spAutoFit/>
          </a:bodyPr>
          <a:lstStyle/>
          <a:p>
            <a:pPr defTabSz="199796">
              <a:lnSpc>
                <a:spcPts val="1093"/>
              </a:lnSpc>
              <a:spcBef>
                <a:spcPts val="524"/>
              </a:spcBef>
              <a:defRPr sz="1500"/>
            </a:pPr>
            <a:r>
              <a:rPr lang="cs-CZ" sz="656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** Blahodárného účinku je dosaženo při </a:t>
            </a:r>
            <a:r>
              <a:rPr lang="cs-CZ" sz="656" spc="-3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denním příjmu 250 mg DHA.</a:t>
            </a:r>
          </a:p>
        </p:txBody>
      </p:sp>
      <p:sp>
        <p:nvSpPr>
          <p:cNvPr id="701" name="* The beneficial effect is obtained with a daily intake of 250 mg of EPA and DHA."/>
          <p:cNvSpPr txBox="1"/>
          <p:nvPr/>
        </p:nvSpPr>
        <p:spPr>
          <a:xfrm>
            <a:off x="294916" y="6389220"/>
            <a:ext cx="4504515" cy="185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>
            <a:spAutoFit/>
          </a:bodyPr>
          <a:lstStyle/>
          <a:p>
            <a:pPr defTabSz="199796">
              <a:lnSpc>
                <a:spcPts val="1093"/>
              </a:lnSpc>
              <a:spcBef>
                <a:spcPts val="524"/>
              </a:spcBef>
              <a:defRPr sz="1500"/>
            </a:pPr>
            <a:r>
              <a:rPr lang="cs-CZ" sz="656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  * Blahodárného účinku je dosaženo při </a:t>
            </a:r>
            <a:r>
              <a:rPr lang="cs-CZ" sz="656" spc="-3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denním příjmu 250 mg EPA a DHA.</a:t>
            </a:r>
          </a:p>
        </p:txBody>
      </p:sp>
      <p:sp>
        <p:nvSpPr>
          <p:cNvPr id="702" name="Line"/>
          <p:cNvSpPr/>
          <p:nvPr/>
        </p:nvSpPr>
        <p:spPr>
          <a:xfrm>
            <a:off x="-1468396" y="5093890"/>
            <a:ext cx="13592092" cy="0"/>
          </a:xfrm>
          <a:prstGeom prst="line">
            <a:avLst/>
          </a:prstGeom>
          <a:ln w="50800">
            <a:solidFill>
              <a:srgbClr val="A291CC"/>
            </a:solidFill>
            <a:miter lim="400000"/>
          </a:ln>
        </p:spPr>
        <p:txBody>
          <a:bodyPr lIns="22199" tIns="22199" rIns="22199" bIns="22199" anchor="ctr"/>
          <a:lstStyle/>
          <a:p>
            <a:pPr>
              <a:defRPr sz="3200"/>
            </a:pPr>
            <a:endParaRPr sz="1398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03" name="100 years"/>
          <p:cNvSpPr txBox="1"/>
          <p:nvPr/>
        </p:nvSpPr>
        <p:spPr>
          <a:xfrm>
            <a:off x="9483036" y="4903701"/>
            <a:ext cx="1000741" cy="145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>
            <a:spAutoFit/>
          </a:bodyPr>
          <a:lstStyle>
            <a:lvl1pPr>
              <a:lnSpc>
                <a:spcPct val="60000"/>
              </a:lnSpc>
              <a:defRPr sz="2500" spc="100">
                <a:solidFill>
                  <a:srgbClr val="47089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rPr lang="cs-CZ" sz="1093" spc="44"/>
              <a:t>100 let</a:t>
            </a:r>
          </a:p>
        </p:txBody>
      </p:sp>
      <p:sp>
        <p:nvSpPr>
          <p:cNvPr id="704" name="6 months"/>
          <p:cNvSpPr txBox="1"/>
          <p:nvPr/>
        </p:nvSpPr>
        <p:spPr>
          <a:xfrm>
            <a:off x="78551" y="4903701"/>
            <a:ext cx="1151940" cy="145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>
            <a:spAutoFit/>
          </a:bodyPr>
          <a:lstStyle>
            <a:lvl1pPr>
              <a:lnSpc>
                <a:spcPct val="60000"/>
              </a:lnSpc>
              <a:defRPr sz="2500" spc="100">
                <a:solidFill>
                  <a:srgbClr val="47089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rPr lang="cs-CZ" sz="1093" spc="44"/>
              <a:t>6 měsíců</a:t>
            </a:r>
          </a:p>
        </p:txBody>
      </p:sp>
      <p:sp>
        <p:nvSpPr>
          <p:cNvPr id="705" name="Line"/>
          <p:cNvSpPr/>
          <p:nvPr/>
        </p:nvSpPr>
        <p:spPr>
          <a:xfrm>
            <a:off x="-1468396" y="5093890"/>
            <a:ext cx="13592092" cy="0"/>
          </a:xfrm>
          <a:prstGeom prst="line">
            <a:avLst/>
          </a:prstGeom>
          <a:ln w="50800">
            <a:solidFill>
              <a:srgbClr val="A291CC"/>
            </a:solidFill>
            <a:miter lim="400000"/>
          </a:ln>
        </p:spPr>
        <p:txBody>
          <a:bodyPr lIns="22199" tIns="22199" rIns="22199" bIns="22199" anchor="ctr"/>
          <a:lstStyle/>
          <a:p>
            <a:pPr>
              <a:defRPr sz="3200"/>
            </a:pPr>
            <a:endParaRPr sz="1398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06" name="50 years"/>
          <p:cNvSpPr txBox="1"/>
          <p:nvPr/>
        </p:nvSpPr>
        <p:spPr>
          <a:xfrm>
            <a:off x="4856355" y="4903701"/>
            <a:ext cx="1000741" cy="145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199" tIns="22199" rIns="22199" bIns="22199" anchor="ctr">
            <a:spAutoFit/>
          </a:bodyPr>
          <a:lstStyle>
            <a:lvl1pPr>
              <a:lnSpc>
                <a:spcPct val="60000"/>
              </a:lnSpc>
              <a:defRPr sz="2500" spc="100">
                <a:solidFill>
                  <a:srgbClr val="47089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rPr lang="cs-CZ" sz="1093" spc="44"/>
              <a:t>50 let</a:t>
            </a:r>
          </a:p>
        </p:txBody>
      </p:sp>
      <p:pic>
        <p:nvPicPr>
          <p:cNvPr id="707" name="family.png" descr="family.png"/>
          <p:cNvPicPr>
            <a:picLocks noChangeAspect="1"/>
          </p:cNvPicPr>
          <p:nvPr/>
        </p:nvPicPr>
        <p:blipFill>
          <a:blip r:embed="rId3"/>
          <a:srcRect t="13405" b="35282"/>
          <a:stretch>
            <a:fillRect/>
          </a:stretch>
        </p:blipFill>
        <p:spPr>
          <a:xfrm>
            <a:off x="733642" y="2451914"/>
            <a:ext cx="9187965" cy="2651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992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285FB498-4538-48B2-8E86-7268206054D3}"/>
              </a:ext>
            </a:extLst>
          </p:cNvPr>
          <p:cNvSpPr txBox="1"/>
          <p:nvPr/>
        </p:nvSpPr>
        <p:spPr>
          <a:xfrm>
            <a:off x="562381" y="2610246"/>
            <a:ext cx="5007572" cy="2980954"/>
          </a:xfrm>
          <a:prstGeom prst="rect">
            <a:avLst/>
          </a:prstGeom>
          <a:solidFill>
            <a:srgbClr val="F5F8EE"/>
          </a:solidFill>
          <a:ln w="28575" cap="flat">
            <a:solidFill>
              <a:srgbClr val="00763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198" tIns="22198" rIns="22198" bIns="22198" numCol="1" spcCol="31413" rtlCol="0" anchor="ctr">
            <a:spAutoFit/>
          </a:bodyPr>
          <a:lstStyle/>
          <a:p>
            <a:pPr algn="ctr" defTabSz="360727" hangingPunct="0"/>
            <a:r>
              <a:rPr lang="sk-SK" sz="3498" b="1" dirty="0">
                <a:solidFill>
                  <a:srgbClr val="007635"/>
                </a:solidFill>
              </a:rPr>
              <a:t>Produkt, </a:t>
            </a:r>
          </a:p>
          <a:p>
            <a:pPr algn="ctr" defTabSz="360727" hangingPunct="0"/>
            <a:r>
              <a:rPr lang="sk-SK" sz="3498" b="1" dirty="0" err="1">
                <a:solidFill>
                  <a:srgbClr val="007635"/>
                </a:solidFill>
              </a:rPr>
              <a:t>který</a:t>
            </a:r>
            <a:r>
              <a:rPr lang="sk-SK" sz="3498" b="1" dirty="0">
                <a:solidFill>
                  <a:srgbClr val="007635"/>
                </a:solidFill>
              </a:rPr>
              <a:t> dokáže </a:t>
            </a:r>
            <a:r>
              <a:rPr lang="sk-SK" sz="3498" b="1" dirty="0" err="1">
                <a:solidFill>
                  <a:srgbClr val="007635"/>
                </a:solidFill>
              </a:rPr>
              <a:t>dostat</a:t>
            </a:r>
            <a:r>
              <a:rPr lang="sk-SK" sz="3498" b="1" dirty="0">
                <a:solidFill>
                  <a:srgbClr val="007635"/>
                </a:solidFill>
              </a:rPr>
              <a:t> </a:t>
            </a:r>
            <a:r>
              <a:rPr lang="sk-SK" sz="3498" b="1" dirty="0" err="1">
                <a:solidFill>
                  <a:srgbClr val="007635"/>
                </a:solidFill>
              </a:rPr>
              <a:t>poměr</a:t>
            </a:r>
            <a:r>
              <a:rPr lang="sk-SK" sz="3498" b="1" dirty="0">
                <a:solidFill>
                  <a:srgbClr val="007635"/>
                </a:solidFill>
              </a:rPr>
              <a:t> Omega 6 a Omega 3 mastných </a:t>
            </a:r>
            <a:r>
              <a:rPr lang="sk-SK" sz="3498" b="1" dirty="0" err="1">
                <a:solidFill>
                  <a:srgbClr val="007635"/>
                </a:solidFill>
              </a:rPr>
              <a:t>kyselin</a:t>
            </a:r>
            <a:r>
              <a:rPr lang="sk-SK" sz="3498" b="1" dirty="0">
                <a:solidFill>
                  <a:srgbClr val="007635"/>
                </a:solidFill>
              </a:rPr>
              <a:t> </a:t>
            </a:r>
          </a:p>
          <a:p>
            <a:pPr algn="ctr" defTabSz="360727" hangingPunct="0"/>
            <a:r>
              <a:rPr lang="sk-SK" sz="5088" b="1" u="sng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 3:1!!!!!!</a:t>
            </a:r>
            <a:endParaRPr lang="sk-SK" sz="5088" b="1" u="sng" dirty="0">
              <a:solidFill>
                <a:srgbClr val="007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Helvetica Light"/>
            </a:endParaRPr>
          </a:p>
        </p:txBody>
      </p:sp>
      <p:sp>
        <p:nvSpPr>
          <p:cNvPr id="3" name="Choose your Quadrant">
            <a:extLst>
              <a:ext uri="{FF2B5EF4-FFF2-40B4-BE49-F238E27FC236}">
                <a16:creationId xmlns:a16="http://schemas.microsoft.com/office/drawing/2014/main" id="{B777E7FF-C439-41BD-9C88-612CAF162E79}"/>
              </a:ext>
            </a:extLst>
          </p:cNvPr>
          <p:cNvSpPr txBox="1"/>
          <p:nvPr/>
        </p:nvSpPr>
        <p:spPr>
          <a:xfrm>
            <a:off x="374" y="685878"/>
            <a:ext cx="10654552" cy="12758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198" tIns="22198" rIns="22198" bIns="22198" anchor="ctr">
            <a:spAutoFit/>
          </a:bodyPr>
          <a:lstStyle/>
          <a:p>
            <a:pPr algn="ctr" defTabSz="199787">
              <a:lnSpc>
                <a:spcPct val="200000"/>
              </a:lnSpc>
              <a:defRPr sz="7500" b="1">
                <a:solidFill>
                  <a:srgbClr val="5A3B96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cs-CZ" sz="3975" b="1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ROVNOVÁHA = </a:t>
            </a:r>
            <a:r>
              <a:rPr lang="cs-CZ" sz="4664" b="1" dirty="0" err="1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BalanceOil</a:t>
            </a:r>
            <a:endParaRPr sz="4664" b="1" dirty="0">
              <a:solidFill>
                <a:srgbClr val="007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6377625" y="2367998"/>
            <a:ext cx="646138" cy="686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54"/>
          </a:p>
        </p:txBody>
      </p:sp>
      <p:sp>
        <p:nvSpPr>
          <p:cNvPr id="8" name="TextovéPole 7"/>
          <p:cNvSpPr txBox="1"/>
          <p:nvPr/>
        </p:nvSpPr>
        <p:spPr>
          <a:xfrm>
            <a:off x="562381" y="5760223"/>
            <a:ext cx="1049974" cy="968350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1696" b="1" dirty="0">
                <a:solidFill>
                  <a:schemeClr val="bg1"/>
                </a:solidFill>
              </a:rPr>
              <a:t>Správna </a:t>
            </a:r>
            <a:r>
              <a:rPr lang="sk-SK" sz="1696" b="1" dirty="0" err="1">
                <a:solidFill>
                  <a:schemeClr val="bg1"/>
                </a:solidFill>
              </a:rPr>
              <a:t>funkce</a:t>
            </a:r>
            <a:r>
              <a:rPr lang="sk-SK" sz="1696" b="1" dirty="0">
                <a:solidFill>
                  <a:schemeClr val="bg1"/>
                </a:solidFill>
              </a:rPr>
              <a:t> </a:t>
            </a:r>
            <a:r>
              <a:rPr lang="sk-SK" sz="1696" b="1" dirty="0" err="1">
                <a:solidFill>
                  <a:schemeClr val="bg1"/>
                </a:solidFill>
              </a:rPr>
              <a:t>buněk</a:t>
            </a:r>
            <a:r>
              <a:rPr lang="sk-SK" sz="1696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773890" y="5760224"/>
            <a:ext cx="1049974" cy="968350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endParaRPr lang="sk-SK" sz="1696" b="1" dirty="0">
              <a:solidFill>
                <a:schemeClr val="bg1"/>
              </a:solidFill>
            </a:endParaRPr>
          </a:p>
          <a:p>
            <a:pPr algn="ctr"/>
            <a:r>
              <a:rPr lang="sk-SK" sz="1696" b="1" dirty="0">
                <a:solidFill>
                  <a:schemeClr val="bg1"/>
                </a:solidFill>
              </a:rPr>
              <a:t>Zrak</a:t>
            </a:r>
          </a:p>
          <a:p>
            <a:pPr algn="ctr"/>
            <a:endParaRPr lang="sk-SK" sz="1696" b="1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985399" y="5760223"/>
            <a:ext cx="1049974" cy="968350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endParaRPr lang="sk-SK" sz="848" b="1" dirty="0">
              <a:solidFill>
                <a:schemeClr val="bg1"/>
              </a:solidFill>
            </a:endParaRPr>
          </a:p>
          <a:p>
            <a:pPr algn="ctr"/>
            <a:r>
              <a:rPr lang="sk-SK" sz="1696" b="1" dirty="0" err="1">
                <a:solidFill>
                  <a:schemeClr val="bg1"/>
                </a:solidFill>
              </a:rPr>
              <a:t>Krevní</a:t>
            </a:r>
            <a:r>
              <a:rPr lang="sk-SK" sz="1696" b="1" dirty="0">
                <a:solidFill>
                  <a:schemeClr val="bg1"/>
                </a:solidFill>
              </a:rPr>
              <a:t> tlak </a:t>
            </a:r>
          </a:p>
          <a:p>
            <a:pPr algn="ctr"/>
            <a:endParaRPr lang="sk-SK" sz="848" b="1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196908" y="5760224"/>
            <a:ext cx="1049974" cy="968350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endParaRPr lang="sk-SK" sz="1696" b="1" dirty="0">
              <a:solidFill>
                <a:schemeClr val="bg1"/>
              </a:solidFill>
            </a:endParaRPr>
          </a:p>
          <a:p>
            <a:pPr algn="ctr"/>
            <a:r>
              <a:rPr lang="sk-SK" sz="1696" b="1" dirty="0">
                <a:solidFill>
                  <a:schemeClr val="bg1"/>
                </a:solidFill>
              </a:rPr>
              <a:t>Imunita</a:t>
            </a:r>
          </a:p>
          <a:p>
            <a:pPr algn="ctr"/>
            <a:endParaRPr lang="sk-SK" sz="1696" b="1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408418" y="5760223"/>
            <a:ext cx="1049974" cy="968350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endParaRPr lang="sk-SK" sz="848" b="1" dirty="0">
              <a:solidFill>
                <a:schemeClr val="bg1"/>
              </a:solidFill>
            </a:endParaRPr>
          </a:p>
          <a:p>
            <a:pPr algn="ctr"/>
            <a:r>
              <a:rPr lang="sk-SK" sz="1696" b="1" dirty="0">
                <a:solidFill>
                  <a:schemeClr val="bg1"/>
                </a:solidFill>
              </a:rPr>
              <a:t>Zdravé kosti </a:t>
            </a:r>
          </a:p>
          <a:p>
            <a:pPr algn="ctr"/>
            <a:endParaRPr lang="sk-SK" sz="848" b="1" dirty="0"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619927" y="5760224"/>
            <a:ext cx="1114680" cy="968350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endParaRPr lang="sk-SK" sz="848" b="1" dirty="0">
              <a:solidFill>
                <a:schemeClr val="bg1"/>
              </a:solidFill>
            </a:endParaRPr>
          </a:p>
          <a:p>
            <a:pPr algn="ctr"/>
            <a:r>
              <a:rPr lang="sk-SK" sz="1696" b="1" dirty="0">
                <a:solidFill>
                  <a:schemeClr val="bg1"/>
                </a:solidFill>
              </a:rPr>
              <a:t>Elasticita pokožky</a:t>
            </a:r>
          </a:p>
          <a:p>
            <a:pPr algn="ctr"/>
            <a:endParaRPr lang="sk-SK" sz="848" b="1" dirty="0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7831437" y="5760224"/>
            <a:ext cx="1049974" cy="968350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endParaRPr lang="sk-SK" sz="1696" b="1" dirty="0">
              <a:solidFill>
                <a:schemeClr val="bg1"/>
              </a:solidFill>
            </a:endParaRPr>
          </a:p>
          <a:p>
            <a:pPr algn="ctr"/>
            <a:r>
              <a:rPr lang="sk-SK" sz="1696" b="1" dirty="0" err="1">
                <a:solidFill>
                  <a:schemeClr val="bg1"/>
                </a:solidFill>
              </a:rPr>
              <a:t>Mozek</a:t>
            </a:r>
            <a:endParaRPr lang="sk-SK" sz="1696" b="1" dirty="0">
              <a:solidFill>
                <a:schemeClr val="bg1"/>
              </a:solidFill>
            </a:endParaRPr>
          </a:p>
          <a:p>
            <a:pPr algn="ctr"/>
            <a:endParaRPr lang="sk-SK" sz="1696" b="1" dirty="0">
              <a:solidFill>
                <a:schemeClr val="bg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9042946" y="5760224"/>
            <a:ext cx="1049974" cy="968350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1696" b="1" dirty="0">
                <a:solidFill>
                  <a:schemeClr val="bg1"/>
                </a:solidFill>
              </a:rPr>
              <a:t>Srdce </a:t>
            </a:r>
          </a:p>
          <a:p>
            <a:pPr algn="ctr"/>
            <a:r>
              <a:rPr lang="sk-SK" sz="1696" b="1" dirty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sk-SK" sz="1696" b="1" dirty="0">
                <a:solidFill>
                  <a:schemeClr val="bg1"/>
                </a:solidFill>
              </a:rPr>
              <a:t> </a:t>
            </a:r>
            <a:r>
              <a:rPr lang="sk-SK" sz="1696" b="1" dirty="0" err="1">
                <a:solidFill>
                  <a:schemeClr val="bg1"/>
                </a:solidFill>
              </a:rPr>
              <a:t>cévy</a:t>
            </a:r>
            <a:endParaRPr lang="sk-SK" sz="1696" b="1" dirty="0">
              <a:solidFill>
                <a:schemeClr val="bg1"/>
              </a:solidFill>
            </a:endParaRPr>
          </a:p>
        </p:txBody>
      </p:sp>
      <p:pic>
        <p:nvPicPr>
          <p:cNvPr id="5" name="Obrázok 4" descr="Obrázok, na ktorom je vnútri, fľaša, stôl, sedenie&#10;&#10;Automaticky generovaný popis">
            <a:extLst>
              <a:ext uri="{FF2B5EF4-FFF2-40B4-BE49-F238E27FC236}">
                <a16:creationId xmlns:a16="http://schemas.microsoft.com/office/drawing/2014/main" id="{05382AD4-80E2-416F-BF50-45FAB3D35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296" y="2250805"/>
            <a:ext cx="4143159" cy="337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902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800" decel="100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800" decel="100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800" decel="100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800" decel="100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800" decel="100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000"/>
                            </p:stCondLst>
                            <p:childTnLst>
                              <p:par>
                                <p:cTn id="12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800" decel="100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800" decel="100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800" decel="100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800" decel="100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800" decel="100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decel="100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000"/>
                            </p:stCondLst>
                            <p:childTnLst>
                              <p:par>
                                <p:cTn id="14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800" decel="100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800" decel="100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800" decel="100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800" decel="100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800" decel="100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800" decel="100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  <p:bldP spid="8" grpId="0" build="allAtOnce" animBg="1"/>
      <p:bldP spid="10" grpId="0" build="allAtOnce" animBg="1"/>
      <p:bldP spid="11" grpId="0" build="allAtOnce" animBg="1"/>
      <p:bldP spid="12" grpId="0" build="allAtOnce" animBg="1"/>
      <p:bldP spid="13" grpId="0" build="allAtOnce" animBg="1"/>
      <p:bldP spid="14" grpId="0" build="allAtOnce" animBg="1"/>
      <p:bldP spid="15" grpId="0" build="allAtOnce" animBg="1"/>
      <p:bldP spid="16" grpId="0" build="allAtOnce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773015</TotalTime>
  <Words>1565</Words>
  <Application>Microsoft Office PowerPoint</Application>
  <PresentationFormat>Vlastní</PresentationFormat>
  <Paragraphs>247</Paragraphs>
  <Slides>23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Open Sans</vt:lpstr>
      <vt:lpstr>Open Sans Bold</vt:lpstr>
      <vt:lpstr>Open Sans Light</vt:lpstr>
      <vt:lpstr>Times New Roman</vt:lpstr>
      <vt:lpstr>Wingdings</vt:lpstr>
      <vt:lpstr>1_Office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RETENCE   (PRAVIDELNÝ OPAKOVANÝ NÁKUP)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skodaadam21@gmail.com</cp:lastModifiedBy>
  <cp:revision>870</cp:revision>
  <cp:lastPrinted>2020-03-17T18:40:18Z</cp:lastPrinted>
  <dcterms:created xsi:type="dcterms:W3CDTF">2019-01-20T12:27:17Z</dcterms:created>
  <dcterms:modified xsi:type="dcterms:W3CDTF">2022-05-29T21:37:13Z</dcterms:modified>
</cp:coreProperties>
</file>