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Lst>
  <p:notesMasterIdLst>
    <p:notesMasterId r:id="rId30"/>
  </p:notesMasterIdLst>
  <p:handoutMasterIdLst>
    <p:handoutMasterId r:id="rId31"/>
  </p:handoutMasterIdLst>
  <p:sldIdLst>
    <p:sldId id="259" r:id="rId2"/>
    <p:sldId id="258" r:id="rId3"/>
    <p:sldId id="2018" r:id="rId4"/>
    <p:sldId id="291" r:id="rId5"/>
    <p:sldId id="2000" r:id="rId6"/>
    <p:sldId id="2001" r:id="rId7"/>
    <p:sldId id="651" r:id="rId8"/>
    <p:sldId id="299" r:id="rId9"/>
    <p:sldId id="2008" r:id="rId10"/>
    <p:sldId id="2009" r:id="rId11"/>
    <p:sldId id="490" r:id="rId12"/>
    <p:sldId id="1995" r:id="rId13"/>
    <p:sldId id="491" r:id="rId14"/>
    <p:sldId id="493" r:id="rId15"/>
    <p:sldId id="1490" r:id="rId16"/>
    <p:sldId id="1489" r:id="rId17"/>
    <p:sldId id="2019" r:id="rId18"/>
    <p:sldId id="2016" r:id="rId19"/>
    <p:sldId id="2020" r:id="rId20"/>
    <p:sldId id="2021" r:id="rId21"/>
    <p:sldId id="2015" r:id="rId22"/>
    <p:sldId id="2022" r:id="rId23"/>
    <p:sldId id="262" r:id="rId24"/>
    <p:sldId id="263" r:id="rId25"/>
    <p:sldId id="2007" r:id="rId26"/>
    <p:sldId id="2014" r:id="rId27"/>
    <p:sldId id="1568" r:id="rId28"/>
    <p:sldId id="1336" r:id="rId29"/>
  </p:sldIdLst>
  <p:sldSz cx="12192000" cy="6858000"/>
  <p:notesSz cx="6858000" cy="9144000"/>
  <p:defaultTextStyle>
    <a:defPPr rtl="0">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p:scale>
          <a:sx n="83" d="100"/>
          <a:sy n="83" d="100"/>
        </p:scale>
        <p:origin x="46" y="324"/>
      </p:cViewPr>
      <p:guideLst/>
    </p:cSldViewPr>
  </p:slideViewPr>
  <p:notesTextViewPr>
    <p:cViewPr>
      <p:scale>
        <a:sx n="1" d="1"/>
        <a:sy n="1" d="1"/>
      </p:scale>
      <p:origin x="0" y="0"/>
    </p:cViewPr>
  </p:notesTextViewPr>
  <p:notesViewPr>
    <p:cSldViewPr snapToGrid="0">
      <p:cViewPr varScale="1">
        <p:scale>
          <a:sx n="120" d="100"/>
          <a:sy n="120" d="100"/>
        </p:scale>
        <p:origin x="504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zdeca\Downloads\Sla&#769;vie%20-%20testy_converted_by_abcdpdf.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Se&#353;it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Se&#353;it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Se&#353;it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Se&#353;it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Se&#353;it1"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cs-CZ"/>
              <a:t>Poměr Omega 6: Omega 3 v krvi</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cs-CZ"/>
        </a:p>
      </c:txPr>
    </c:title>
    <c:autoTitleDeleted val="0"/>
    <c:plotArea>
      <c:layout/>
      <c:barChart>
        <c:barDir val="col"/>
        <c:grouping val="stack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highlight>
                      <a:srgbClr val="FFFF00"/>
                    </a:highlight>
                    <a:latin typeface="+mn-lt"/>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'Table 1'!$C$3:$C$33</c:f>
              <c:strCache>
                <c:ptCount val="31"/>
                <c:pt idx="0">
                  <c:v>6GC397923626BT</c:v>
                </c:pt>
                <c:pt idx="1">
                  <c:v>7AM234825786BT</c:v>
                </c:pt>
                <c:pt idx="2">
                  <c:v>6GC397922696BT</c:v>
                </c:pt>
                <c:pt idx="3">
                  <c:v>5GC377929596BT</c:v>
                </c:pt>
                <c:pt idx="4">
                  <c:v>9GC387929926BT</c:v>
                </c:pt>
                <c:pt idx="5">
                  <c:v>7GC397923736BT</c:v>
                </c:pt>
                <c:pt idx="6">
                  <c:v>8GC367929826BT</c:v>
                </c:pt>
                <c:pt idx="7">
                  <c:v>6GC377929696BT</c:v>
                </c:pt>
                <c:pt idx="8">
                  <c:v>5GC397925596BT</c:v>
                </c:pt>
                <c:pt idx="9">
                  <c:v>7GC397926736BT</c:v>
                </c:pt>
                <c:pt idx="10">
                  <c:v>7GC397923726BT</c:v>
                </c:pt>
                <c:pt idx="11">
                  <c:v>3GC397923346BT</c:v>
                </c:pt>
                <c:pt idx="12">
                  <c:v>8GC387929826BT</c:v>
                </c:pt>
                <c:pt idx="13">
                  <c:v>7GC347928776BT</c:v>
                </c:pt>
                <c:pt idx="14">
                  <c:v>4GC377929496BT</c:v>
                </c:pt>
                <c:pt idx="15">
                  <c:v>7GC387928786BT</c:v>
                </c:pt>
                <c:pt idx="16">
                  <c:v>8GC337928886BT</c:v>
                </c:pt>
                <c:pt idx="17">
                  <c:v>9GC347928976BT</c:v>
                </c:pt>
                <c:pt idx="18">
                  <c:v>6GC397923636BT</c:v>
                </c:pt>
                <c:pt idx="19">
                  <c:v>5GC387929536BT</c:v>
                </c:pt>
                <c:pt idx="20">
                  <c:v>8GC387928886BT</c:v>
                </c:pt>
                <c:pt idx="21">
                  <c:v>7GC337928786BT</c:v>
                </c:pt>
                <c:pt idx="22">
                  <c:v>6GC387929626BT</c:v>
                </c:pt>
                <c:pt idx="23">
                  <c:v>8GC377923836BT</c:v>
                </c:pt>
                <c:pt idx="24">
                  <c:v>7GC377929796BT</c:v>
                </c:pt>
                <c:pt idx="25">
                  <c:v>4AS299829436BT</c:v>
                </c:pt>
                <c:pt idx="26">
                  <c:v>3GC387929336BT</c:v>
                </c:pt>
                <c:pt idx="27">
                  <c:v>9GC387928986BT</c:v>
                </c:pt>
                <c:pt idx="28">
                  <c:v>8GC347922896BT</c:v>
                </c:pt>
                <c:pt idx="29">
                  <c:v>2GC397923246BT</c:v>
                </c:pt>
                <c:pt idx="30">
                  <c:v>8GC347928876BT</c:v>
                </c:pt>
              </c:strCache>
            </c:strRef>
          </c:cat>
          <c:val>
            <c:numRef>
              <c:f>'Table 1'!$D$3:$D$33</c:f>
              <c:numCache>
                <c:formatCode>General</c:formatCode>
                <c:ptCount val="31"/>
                <c:pt idx="0">
                  <c:v>17.100000000000001</c:v>
                </c:pt>
                <c:pt idx="1">
                  <c:v>12.9</c:v>
                </c:pt>
                <c:pt idx="2">
                  <c:v>11.7</c:v>
                </c:pt>
                <c:pt idx="3">
                  <c:v>30.9</c:v>
                </c:pt>
                <c:pt idx="4">
                  <c:v>8.6</c:v>
                </c:pt>
                <c:pt idx="5">
                  <c:v>10.8</c:v>
                </c:pt>
                <c:pt idx="6">
                  <c:v>34.1</c:v>
                </c:pt>
                <c:pt idx="7">
                  <c:v>22.6</c:v>
                </c:pt>
                <c:pt idx="8">
                  <c:v>20.5</c:v>
                </c:pt>
                <c:pt idx="9">
                  <c:v>17.600000000000001</c:v>
                </c:pt>
                <c:pt idx="10">
                  <c:v>15.8</c:v>
                </c:pt>
                <c:pt idx="11">
                  <c:v>14.8</c:v>
                </c:pt>
                <c:pt idx="12">
                  <c:v>17.3</c:v>
                </c:pt>
                <c:pt idx="13">
                  <c:v>29.8</c:v>
                </c:pt>
                <c:pt idx="14">
                  <c:v>23.7</c:v>
                </c:pt>
                <c:pt idx="15">
                  <c:v>10.4</c:v>
                </c:pt>
                <c:pt idx="16">
                  <c:v>21.8</c:v>
                </c:pt>
                <c:pt idx="17">
                  <c:v>15.6</c:v>
                </c:pt>
                <c:pt idx="18">
                  <c:v>14</c:v>
                </c:pt>
                <c:pt idx="19">
                  <c:v>24.3</c:v>
                </c:pt>
                <c:pt idx="20">
                  <c:v>12.6</c:v>
                </c:pt>
                <c:pt idx="21">
                  <c:v>20.2</c:v>
                </c:pt>
                <c:pt idx="22">
                  <c:v>18.100000000000001</c:v>
                </c:pt>
                <c:pt idx="23">
                  <c:v>15.4</c:v>
                </c:pt>
                <c:pt idx="24">
                  <c:v>44.3</c:v>
                </c:pt>
                <c:pt idx="25">
                  <c:v>29.2</c:v>
                </c:pt>
                <c:pt idx="26">
                  <c:v>19.899999999999999</c:v>
                </c:pt>
                <c:pt idx="27">
                  <c:v>9.3000000000000007</c:v>
                </c:pt>
                <c:pt idx="28">
                  <c:v>6.1</c:v>
                </c:pt>
                <c:pt idx="29">
                  <c:v>41.1</c:v>
                </c:pt>
                <c:pt idx="30">
                  <c:v>7.5</c:v>
                </c:pt>
              </c:numCache>
            </c:numRef>
          </c:val>
          <c:extLst>
            <c:ext xmlns:c16="http://schemas.microsoft.com/office/drawing/2014/chart" uri="{C3380CC4-5D6E-409C-BE32-E72D297353CC}">
              <c16:uniqueId val="{00000000-ABFF-C649-930D-2ADE7A402977}"/>
            </c:ext>
          </c:extLst>
        </c:ser>
        <c:dLbls>
          <c:dLblPos val="ctr"/>
          <c:showLegendKey val="0"/>
          <c:showVal val="1"/>
          <c:showCatName val="0"/>
          <c:showSerName val="0"/>
          <c:showPercent val="0"/>
          <c:showBubbleSize val="0"/>
        </c:dLbls>
        <c:gapWidth val="150"/>
        <c:overlap val="100"/>
        <c:axId val="491491440"/>
        <c:axId val="490822816"/>
      </c:barChart>
      <c:catAx>
        <c:axId val="49149144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cs-CZ"/>
          </a:p>
        </c:txPr>
        <c:crossAx val="490822816"/>
        <c:crosses val="autoZero"/>
        <c:auto val="1"/>
        <c:lblAlgn val="ctr"/>
        <c:lblOffset val="100"/>
        <c:noMultiLvlLbl val="0"/>
      </c:catAx>
      <c:valAx>
        <c:axId val="49082281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cs-CZ"/>
          </a:p>
        </c:txPr>
        <c:crossAx val="491491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cs-CZ"/>
              <a:t>Změna za 4.měsíce - omega 3 index</a:t>
            </a:r>
          </a:p>
        </c:rich>
      </c:tx>
      <c:layout>
        <c:manualLayout>
          <c:xMode val="edge"/>
          <c:yMode val="edge"/>
          <c:x val="0.16720122484689412"/>
          <c:y val="3.703703703703703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cs-CZ"/>
        </a:p>
      </c:txPr>
    </c:title>
    <c:autoTitleDeleted val="0"/>
    <c:plotArea>
      <c:layout/>
      <c:barChart>
        <c:barDir val="col"/>
        <c:grouping val="clustered"/>
        <c:varyColors val="0"/>
        <c:ser>
          <c:idx val="0"/>
          <c:order val="0"/>
          <c:tx>
            <c:strRef>
              <c:f>List1!$A$47</c:f>
              <c:strCache>
                <c:ptCount val="1"/>
                <c:pt idx="0">
                  <c:v>omega 3 index</c:v>
                </c:pt>
              </c:strCache>
            </c:strRef>
          </c:tx>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7ADD-9D49-BEAD-EE87FE75189B}"/>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1-7ADD-9D49-BEAD-EE87FE75189B}"/>
              </c:ext>
            </c:extLst>
          </c:dPt>
          <c:dLbls>
            <c:dLbl>
              <c:idx val="0"/>
              <c:layout>
                <c:manualLayout>
                  <c:x val="0"/>
                  <c:y val="-9.2592592592592588E-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ADD-9D49-BEAD-EE87FE75189B}"/>
                </c:ext>
              </c:extLst>
            </c:dLbl>
            <c:dLbl>
              <c:idx val="1"/>
              <c:layout>
                <c:manualLayout>
                  <c:x val="0"/>
                  <c:y val="9.166666666666645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ADD-9D49-BEAD-EE87FE75189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cs-CZ"/>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List1!$A$48:$A$49</c:f>
              <c:numCache>
                <c:formatCode>General</c:formatCode>
                <c:ptCount val="2"/>
                <c:pt idx="0">
                  <c:v>2.7</c:v>
                </c:pt>
                <c:pt idx="1">
                  <c:v>4.2</c:v>
                </c:pt>
              </c:numCache>
            </c:numRef>
          </c:val>
          <c:extLst>
            <c:ext xmlns:c16="http://schemas.microsoft.com/office/drawing/2014/chart" uri="{C3380CC4-5D6E-409C-BE32-E72D297353CC}">
              <c16:uniqueId val="{00000002-7ADD-9D49-BEAD-EE87FE75189B}"/>
            </c:ext>
          </c:extLst>
        </c:ser>
        <c:dLbls>
          <c:dLblPos val="inEnd"/>
          <c:showLegendKey val="0"/>
          <c:showVal val="1"/>
          <c:showCatName val="0"/>
          <c:showSerName val="0"/>
          <c:showPercent val="0"/>
          <c:showBubbleSize val="0"/>
        </c:dLbls>
        <c:gapWidth val="100"/>
        <c:overlap val="-24"/>
        <c:axId val="238766031"/>
        <c:axId val="238851887"/>
      </c:barChart>
      <c:catAx>
        <c:axId val="238766031"/>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cs-CZ"/>
          </a:p>
        </c:txPr>
        <c:crossAx val="238851887"/>
        <c:crosses val="autoZero"/>
        <c:auto val="1"/>
        <c:lblAlgn val="ctr"/>
        <c:lblOffset val="100"/>
        <c:noMultiLvlLbl val="0"/>
      </c:catAx>
      <c:valAx>
        <c:axId val="238851887"/>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cs-CZ"/>
          </a:p>
        </c:txPr>
        <c:crossAx val="23876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Poměr omega 6 : omega 3 - změna</a:t>
            </a:r>
            <a:r>
              <a:rPr lang="en-US" baseline="0"/>
              <a:t> za 4.měsíce</a:t>
            </a:r>
            <a:endParaRPr lang="en-US"/>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cs-CZ"/>
        </a:p>
      </c:txPr>
    </c:title>
    <c:autoTitleDeleted val="0"/>
    <c:plotArea>
      <c:layout/>
      <c:barChart>
        <c:barDir val="col"/>
        <c:grouping val="clustered"/>
        <c:varyColors val="0"/>
        <c:ser>
          <c:idx val="0"/>
          <c:order val="0"/>
          <c:tx>
            <c:strRef>
              <c:f>List1!$B$47</c:f>
              <c:strCache>
                <c:ptCount val="1"/>
                <c:pt idx="0">
                  <c:v>poměr omega 6 : omega 3</c:v>
                </c:pt>
              </c:strCache>
            </c:strRef>
          </c:tx>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ADA6-4D4F-830A-2A6FEB05FDD2}"/>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1-ADA6-4D4F-830A-2A6FEB05FDD2}"/>
              </c:ext>
            </c:extLst>
          </c:dPt>
          <c:dLbls>
            <c:dLbl>
              <c:idx val="0"/>
              <c:layout>
                <c:manualLayout>
                  <c:x val="0"/>
                  <c:y val="-1.86111111111111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DA6-4D4F-830A-2A6FEB05FDD2}"/>
                </c:ext>
              </c:extLst>
            </c:dLbl>
            <c:dLbl>
              <c:idx val="1"/>
              <c:layout>
                <c:manualLayout>
                  <c:x val="-5.5555555555555558E-3"/>
                  <c:y val="-4.722222222222222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DA6-4D4F-830A-2A6FEB05FDD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cs-CZ"/>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List1!$B$48:$B$49</c:f>
              <c:numCache>
                <c:formatCode>General</c:formatCode>
                <c:ptCount val="2"/>
                <c:pt idx="0">
                  <c:v>10.1</c:v>
                </c:pt>
                <c:pt idx="1">
                  <c:v>5.0999999999999996</c:v>
                </c:pt>
              </c:numCache>
            </c:numRef>
          </c:val>
          <c:extLst>
            <c:ext xmlns:c16="http://schemas.microsoft.com/office/drawing/2014/chart" uri="{C3380CC4-5D6E-409C-BE32-E72D297353CC}">
              <c16:uniqueId val="{00000002-ADA6-4D4F-830A-2A6FEB05FDD2}"/>
            </c:ext>
          </c:extLst>
        </c:ser>
        <c:dLbls>
          <c:dLblPos val="inEnd"/>
          <c:showLegendKey val="0"/>
          <c:showVal val="1"/>
          <c:showCatName val="0"/>
          <c:showSerName val="0"/>
          <c:showPercent val="0"/>
          <c:showBubbleSize val="0"/>
        </c:dLbls>
        <c:gapWidth val="100"/>
        <c:overlap val="-24"/>
        <c:axId val="860571583"/>
        <c:axId val="860110015"/>
      </c:barChart>
      <c:catAx>
        <c:axId val="860571583"/>
        <c:scaling>
          <c:orientation val="minMax"/>
        </c:scaling>
        <c:delete val="0"/>
        <c:axPos val="b"/>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cs-CZ"/>
          </a:p>
        </c:txPr>
        <c:crossAx val="860110015"/>
        <c:crosses val="autoZero"/>
        <c:auto val="1"/>
        <c:lblAlgn val="ctr"/>
        <c:lblOffset val="100"/>
        <c:noMultiLvlLbl val="0"/>
      </c:catAx>
      <c:valAx>
        <c:axId val="860110015"/>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cs-CZ"/>
          </a:p>
        </c:txPr>
        <c:crossAx val="8605715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cs-CZ" dirty="0"/>
              <a:t>ASLO </a:t>
            </a:r>
            <a:r>
              <a:rPr lang="cs-CZ" sz="1600" b="0" i="0" u="none" strike="noStrike" baseline="0" dirty="0">
                <a:effectLst/>
              </a:rPr>
              <a:t>(</a:t>
            </a:r>
            <a:r>
              <a:rPr lang="cs-CZ" sz="1600" b="0" i="0" u="none" strike="noStrike" baseline="0" dirty="0" err="1">
                <a:effectLst/>
              </a:rPr>
              <a:t>antistreptolysinový</a:t>
            </a:r>
            <a:r>
              <a:rPr lang="cs-CZ" sz="1600" b="0" i="0" u="none" strike="noStrike" baseline="0" dirty="0">
                <a:effectLst/>
              </a:rPr>
              <a:t> titr)</a:t>
            </a:r>
            <a:r>
              <a:rPr lang="cs-CZ" dirty="0"/>
              <a:t> -</a:t>
            </a:r>
            <a:r>
              <a:rPr lang="cs-CZ" baseline="0" dirty="0"/>
              <a:t> NORMA 0,0 - 200,0 </a:t>
            </a:r>
            <a:r>
              <a:rPr lang="cs-CZ" baseline="0" dirty="0" err="1"/>
              <a:t>kU</a:t>
            </a:r>
            <a:r>
              <a:rPr lang="cs-CZ" baseline="0" dirty="0"/>
              <a:t>/l</a:t>
            </a:r>
            <a:endParaRPr lang="cs-CZ" dirty="0"/>
          </a:p>
        </c:rich>
      </c:tx>
      <c:layout>
        <c:manualLayout>
          <c:xMode val="edge"/>
          <c:yMode val="edge"/>
          <c:x val="0.37062786785212326"/>
          <c:y val="4.587380453493934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cs-CZ"/>
        </a:p>
      </c:txPr>
    </c:title>
    <c:autoTitleDeleted val="0"/>
    <c:plotArea>
      <c:layout>
        <c:manualLayout>
          <c:layoutTarget val="inner"/>
          <c:xMode val="edge"/>
          <c:yMode val="edge"/>
          <c:x val="5.5289194367657474E-2"/>
          <c:y val="0.12412797210809597"/>
          <c:w val="0.92756567065337081"/>
          <c:h val="0.85525276342212064"/>
        </c:manualLayout>
      </c:layout>
      <c:barChart>
        <c:barDir val="col"/>
        <c:grouping val="clustered"/>
        <c:varyColors val="0"/>
        <c:ser>
          <c:idx val="0"/>
          <c:order val="0"/>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invertIfNegative val="0"/>
          <c:dPt>
            <c:idx val="0"/>
            <c:invertIfNegative val="0"/>
            <c:bubble3D val="0"/>
            <c:spPr>
              <a:solidFill>
                <a:srgbClr val="FF0000"/>
              </a:solidFill>
              <a:ln>
                <a:solidFill>
                  <a:srgbClr val="FF0000"/>
                </a:solidFill>
              </a:ln>
              <a:effectLst/>
            </c:spPr>
            <c:extLst>
              <c:ext xmlns:c16="http://schemas.microsoft.com/office/drawing/2014/chart" uri="{C3380CC4-5D6E-409C-BE32-E72D297353CC}">
                <c16:uniqueId val="{00000001-9D21-BE4B-9646-85B6A6AE71DE}"/>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9D21-BE4B-9646-85B6A6AE71DE}"/>
              </c:ext>
            </c:extLst>
          </c:dPt>
          <c:dPt>
            <c:idx val="2"/>
            <c:invertIfNegative val="0"/>
            <c:bubble3D val="0"/>
            <c:spPr>
              <a:solidFill>
                <a:srgbClr val="92D050"/>
              </a:solidFill>
              <a:ln>
                <a:noFill/>
              </a:ln>
              <a:effectLst/>
            </c:spPr>
            <c:extLst>
              <c:ext xmlns:c16="http://schemas.microsoft.com/office/drawing/2014/chart" uri="{C3380CC4-5D6E-409C-BE32-E72D297353CC}">
                <c16:uniqueId val="{00000005-9D21-BE4B-9646-85B6A6AE71DE}"/>
              </c:ext>
            </c:extLst>
          </c:dPt>
          <c:dLbls>
            <c:dLbl>
              <c:idx val="0"/>
              <c:layout>
                <c:manualLayout>
                  <c:x val="-5.5555555555555558E-3"/>
                  <c:y val="1.379629629629631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D21-BE4B-9646-85B6A6AE71DE}"/>
                </c:ext>
              </c:extLst>
            </c:dLbl>
            <c:dLbl>
              <c:idx val="1"/>
              <c:layout>
                <c:manualLayout>
                  <c:x val="0"/>
                  <c:y val="8.614756488772152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D21-BE4B-9646-85B6A6AE71DE}"/>
                </c:ext>
              </c:extLst>
            </c:dLbl>
            <c:dLbl>
              <c:idx val="2"/>
              <c:layout>
                <c:manualLayout>
                  <c:x val="0"/>
                  <c:y val="3.985126859142522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D21-BE4B-9646-85B6A6AE71D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ln>
                      <a:solidFill>
                        <a:schemeClr val="tx1"/>
                      </a:solidFill>
                    </a:ln>
                    <a:solidFill>
                      <a:schemeClr val="tx1"/>
                    </a:solidFill>
                    <a:latin typeface="+mn-lt"/>
                    <a:ea typeface="+mn-ea"/>
                    <a:cs typeface="+mn-cs"/>
                  </a:defRPr>
                </a:pPr>
                <a:endParaRPr lang="cs-CZ"/>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List1!$A$92:$A$94</c:f>
              <c:numCache>
                <c:formatCode>General</c:formatCode>
                <c:ptCount val="3"/>
                <c:pt idx="0">
                  <c:v>917.5</c:v>
                </c:pt>
                <c:pt idx="1">
                  <c:v>504.7</c:v>
                </c:pt>
                <c:pt idx="2">
                  <c:v>110</c:v>
                </c:pt>
              </c:numCache>
            </c:numRef>
          </c:val>
          <c:extLst>
            <c:ext xmlns:c16="http://schemas.microsoft.com/office/drawing/2014/chart" uri="{C3380CC4-5D6E-409C-BE32-E72D297353CC}">
              <c16:uniqueId val="{00000006-9D21-BE4B-9646-85B6A6AE71DE}"/>
            </c:ext>
          </c:extLst>
        </c:ser>
        <c:dLbls>
          <c:dLblPos val="inEnd"/>
          <c:showLegendKey val="0"/>
          <c:showVal val="1"/>
          <c:showCatName val="0"/>
          <c:showSerName val="0"/>
          <c:showPercent val="0"/>
          <c:showBubbleSize val="0"/>
        </c:dLbls>
        <c:gapWidth val="100"/>
        <c:overlap val="-24"/>
        <c:axId val="238766031"/>
        <c:axId val="238851887"/>
      </c:barChart>
      <c:catAx>
        <c:axId val="238766031"/>
        <c:scaling>
          <c:orientation val="minMax"/>
        </c:scaling>
        <c:delete val="1"/>
        <c:axPos val="b"/>
        <c:numFmt formatCode="General" sourceLinked="1"/>
        <c:majorTickMark val="none"/>
        <c:minorTickMark val="none"/>
        <c:tickLblPos val="nextTo"/>
        <c:crossAx val="238851887"/>
        <c:crosses val="autoZero"/>
        <c:auto val="1"/>
        <c:lblAlgn val="ctr"/>
        <c:lblOffset val="100"/>
        <c:noMultiLvlLbl val="0"/>
      </c:catAx>
      <c:valAx>
        <c:axId val="238851887"/>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cs-CZ"/>
          </a:p>
        </c:txPr>
        <c:crossAx val="23876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cs-CZ" sz="1600" b="1" i="0" u="none" strike="noStrike" baseline="0" dirty="0">
                <a:effectLst/>
              </a:rPr>
              <a:t>Omega 3 index</a:t>
            </a:r>
            <a:r>
              <a:rPr lang="cs-CZ" sz="1600" b="1" i="0" u="none" strike="noStrike" baseline="0" dirty="0"/>
              <a:t> </a:t>
            </a:r>
            <a:r>
              <a:rPr lang="cs-CZ" dirty="0"/>
              <a:t>- změna za 4.měsíce</a:t>
            </a:r>
          </a:p>
        </c:rich>
      </c:tx>
      <c:layout>
        <c:manualLayout>
          <c:xMode val="edge"/>
          <c:yMode val="edge"/>
          <c:x val="0.21424750334114237"/>
          <c:y val="4.0432238958558527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cs-CZ"/>
        </a:p>
      </c:txPr>
    </c:title>
    <c:autoTitleDeleted val="0"/>
    <c:plotArea>
      <c:layout/>
      <c:barChart>
        <c:barDir val="col"/>
        <c:grouping val="clustered"/>
        <c:varyColors val="0"/>
        <c:ser>
          <c:idx val="0"/>
          <c:order val="0"/>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2-1C62-AA46-B906-EF13495A8359}"/>
              </c:ext>
            </c:extLst>
          </c:dPt>
          <c:dPt>
            <c:idx val="1"/>
            <c:invertIfNegative val="0"/>
            <c:bubble3D val="0"/>
            <c:spPr>
              <a:solidFill>
                <a:srgbClr val="FFC000"/>
              </a:solidFill>
              <a:ln>
                <a:noFill/>
              </a:ln>
              <a:effectLst/>
            </c:spPr>
            <c:extLst>
              <c:ext xmlns:c16="http://schemas.microsoft.com/office/drawing/2014/chart" uri="{C3380CC4-5D6E-409C-BE32-E72D297353CC}">
                <c16:uniqueId val="{00000003-1C62-AA46-B906-EF13495A835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List1!$A$1:$B$1</c:f>
              <c:strCache>
                <c:ptCount val="2"/>
                <c:pt idx="0">
                  <c:v>omega 3 index</c:v>
                </c:pt>
                <c:pt idx="1">
                  <c:v>poměr omega 6 : omega 3</c:v>
                </c:pt>
              </c:strCache>
            </c:strRef>
          </c:cat>
          <c:val>
            <c:numRef>
              <c:f>List1!$A$2:$A$3</c:f>
              <c:numCache>
                <c:formatCode>General</c:formatCode>
                <c:ptCount val="2"/>
                <c:pt idx="0">
                  <c:v>2.9</c:v>
                </c:pt>
                <c:pt idx="1">
                  <c:v>6.7</c:v>
                </c:pt>
              </c:numCache>
            </c:numRef>
          </c:val>
          <c:extLst>
            <c:ext xmlns:c16="http://schemas.microsoft.com/office/drawing/2014/chart" uri="{C3380CC4-5D6E-409C-BE32-E72D297353CC}">
              <c16:uniqueId val="{00000000-1C62-AA46-B906-EF13495A8359}"/>
            </c:ext>
          </c:extLst>
        </c:ser>
        <c:dLbls>
          <c:showLegendKey val="0"/>
          <c:showVal val="0"/>
          <c:showCatName val="0"/>
          <c:showSerName val="0"/>
          <c:showPercent val="0"/>
          <c:showBubbleSize val="0"/>
        </c:dLbls>
        <c:gapWidth val="269"/>
        <c:axId val="238766031"/>
        <c:axId val="238851887"/>
      </c:barChart>
      <c:catAx>
        <c:axId val="238766031"/>
        <c:scaling>
          <c:orientation val="minMax"/>
        </c:scaling>
        <c:delete val="1"/>
        <c:axPos val="b"/>
        <c:numFmt formatCode="General" sourceLinked="1"/>
        <c:majorTickMark val="none"/>
        <c:minorTickMark val="none"/>
        <c:tickLblPos val="nextTo"/>
        <c:crossAx val="238851887"/>
        <c:crosses val="autoZero"/>
        <c:auto val="1"/>
        <c:lblAlgn val="ctr"/>
        <c:lblOffset val="100"/>
        <c:noMultiLvlLbl val="0"/>
      </c:catAx>
      <c:valAx>
        <c:axId val="238851887"/>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cs-CZ"/>
          </a:p>
        </c:txPr>
        <c:crossAx val="23876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dirty="0" err="1"/>
              <a:t>Poměr</a:t>
            </a:r>
            <a:r>
              <a:rPr lang="en-US" dirty="0"/>
              <a:t> omega 6 : omega 3 - </a:t>
            </a:r>
            <a:r>
              <a:rPr lang="en-US" dirty="0" err="1"/>
              <a:t>Změna</a:t>
            </a:r>
            <a:r>
              <a:rPr lang="en-US" baseline="0" dirty="0"/>
              <a:t> za 4.měsíce</a:t>
            </a:r>
            <a:endParaRPr lang="en-US" dirty="0"/>
          </a:p>
        </c:rich>
      </c:tx>
      <c:layout>
        <c:manualLayout>
          <c:xMode val="edge"/>
          <c:yMode val="edge"/>
          <c:x val="0.22710232087130841"/>
          <c:y val="5.9281495823066258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cs-CZ"/>
        </a:p>
      </c:txPr>
    </c:title>
    <c:autoTitleDeleted val="0"/>
    <c:plotArea>
      <c:layout>
        <c:manualLayout>
          <c:layoutTarget val="inner"/>
          <c:xMode val="edge"/>
          <c:yMode val="edge"/>
          <c:x val="6.1630603261206521E-2"/>
          <c:y val="0.16198759497097903"/>
          <c:w val="0.92318696571495285"/>
          <c:h val="0.77543102694943811"/>
        </c:manualLayout>
      </c:layout>
      <c:barChart>
        <c:barDir val="col"/>
        <c:grouping val="clustered"/>
        <c:varyColors val="0"/>
        <c:ser>
          <c:idx val="0"/>
          <c:order val="0"/>
          <c:tx>
            <c:strRef>
              <c:f>List1!$C$1</c:f>
              <c:strCache>
                <c:ptCount val="1"/>
                <c:pt idx="0">
                  <c:v>poměr omega 6 : omega 3</c:v>
                </c:pt>
              </c:strCache>
            </c:strRef>
          </c:tx>
          <c:spPr>
            <a:solidFill>
              <a:srgbClr val="FF0000"/>
            </a:solidFill>
            <a:ln>
              <a:noFill/>
            </a:ln>
            <a:effectLst>
              <a:outerShdw blurRad="38100" dist="25400" dir="2700000" algn="br" rotWithShape="0">
                <a:srgbClr val="000000">
                  <a:alpha val="60000"/>
                </a:srgbClr>
              </a:outerShdw>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1-3151-FC42-A053-53775662832B}"/>
              </c:ext>
            </c:extLst>
          </c:dPt>
          <c:dLbls>
            <c:dLbl>
              <c:idx val="0"/>
              <c:layout>
                <c:manualLayout>
                  <c:x val="-5.5555555555555558E-3"/>
                  <c:y val="-9.2592592592592588E-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51-FC42-A053-53775662832B}"/>
                </c:ext>
              </c:extLst>
            </c:dLbl>
            <c:dLbl>
              <c:idx val="1"/>
              <c:layout>
                <c:manualLayout>
                  <c:x val="0"/>
                  <c:y val="9.166666666666581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151-FC42-A053-53775662832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cs-CZ"/>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List1!$C$2:$C$3</c:f>
              <c:numCache>
                <c:formatCode>General</c:formatCode>
                <c:ptCount val="2"/>
                <c:pt idx="0">
                  <c:v>10.4</c:v>
                </c:pt>
                <c:pt idx="1">
                  <c:v>3.2</c:v>
                </c:pt>
              </c:numCache>
            </c:numRef>
          </c:val>
          <c:extLst>
            <c:ext xmlns:c16="http://schemas.microsoft.com/office/drawing/2014/chart" uri="{C3380CC4-5D6E-409C-BE32-E72D297353CC}">
              <c16:uniqueId val="{00000002-3151-FC42-A053-53775662832B}"/>
            </c:ext>
          </c:extLst>
        </c:ser>
        <c:dLbls>
          <c:dLblPos val="inEnd"/>
          <c:showLegendKey val="0"/>
          <c:showVal val="1"/>
          <c:showCatName val="0"/>
          <c:showSerName val="0"/>
          <c:showPercent val="0"/>
          <c:showBubbleSize val="0"/>
        </c:dLbls>
        <c:gapWidth val="100"/>
        <c:overlap val="-24"/>
        <c:axId val="860571583"/>
        <c:axId val="860110015"/>
      </c:barChart>
      <c:catAx>
        <c:axId val="860571583"/>
        <c:scaling>
          <c:orientation val="minMax"/>
        </c:scaling>
        <c:delete val="0"/>
        <c:axPos val="b"/>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cs-CZ"/>
          </a:p>
        </c:txPr>
        <c:crossAx val="860110015"/>
        <c:crosses val="autoZero"/>
        <c:auto val="1"/>
        <c:lblAlgn val="ctr"/>
        <c:lblOffset val="100"/>
        <c:noMultiLvlLbl val="0"/>
      </c:catAx>
      <c:valAx>
        <c:axId val="860110015"/>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cs-CZ"/>
          </a:p>
        </c:txPr>
        <c:crossAx val="8605715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32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26.jpeg"/></Relationships>
</file>

<file path=ppt/drawings/drawing1.xml><?xml version="1.0" encoding="utf-8"?>
<c:userShapes xmlns:c="http://schemas.openxmlformats.org/drawingml/2006/chart">
  <cdr:relSizeAnchor xmlns:cdr="http://schemas.openxmlformats.org/drawingml/2006/chartDrawing">
    <cdr:from>
      <cdr:x>0.29165</cdr:x>
      <cdr:y>0.07425</cdr:y>
    </cdr:from>
    <cdr:to>
      <cdr:x>0.6836</cdr:x>
      <cdr:y>0.38466</cdr:y>
    </cdr:to>
    <cdr:pic>
      <cdr:nvPicPr>
        <cdr:cNvPr id="3" name="Obrázek 2" descr="Obsah obrázku tráva, osoba, exteriér, pole&#10;&#10;Popis byl vytvořen automaticky">
          <a:extLst xmlns:a="http://schemas.openxmlformats.org/drawingml/2006/main">
            <a:ext uri="{FF2B5EF4-FFF2-40B4-BE49-F238E27FC236}">
              <a16:creationId xmlns:a16="http://schemas.microsoft.com/office/drawing/2014/main" id="{D248A3A4-461A-BB43-918F-C389E84F131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853509" y="516020"/>
          <a:ext cx="3834937" cy="2157152"/>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é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1F8AE666-829D-48E8-9FC3-85FF0D1DB2B5}" type="datetime1">
              <a:rPr lang="cs-CZ" smtClean="0"/>
              <a:t>11.12.2021</a:t>
            </a:fld>
            <a:endParaRPr lang="en-US" dirty="0"/>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D92CB86-0DB9-4A70-B1CF-B23508471F6B}" type="slidenum">
              <a:rPr lang="en-US" smtClean="0"/>
              <a:t>‹#›</a:t>
            </a:fld>
            <a:endParaRPr lang="en-US"/>
          </a:p>
        </p:txBody>
      </p:sp>
    </p:spTree>
    <p:extLst>
      <p:ext uri="{BB962C8B-B14F-4D97-AF65-F5344CB8AC3E}">
        <p14:creationId xmlns:p14="http://schemas.microsoft.com/office/powerpoint/2010/main" val="66355764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4B200E62-9364-4CB9-89C4-77645E764019}" type="datetime1">
              <a:rPr lang="cs-CZ" smtClean="0"/>
              <a:t>11.12.2021</a:t>
            </a:fld>
            <a:endParaRPr lang="en-US"/>
          </a:p>
        </p:txBody>
      </p:sp>
      <p:sp>
        <p:nvSpPr>
          <p:cNvPr id="4" name="Zástupný symbol obrázku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cs"/>
              <a:t>Kliknutím můžete upravit styly předlohy textu.</a:t>
            </a:r>
            <a:endParaRPr lang="en-US"/>
          </a:p>
          <a:p>
            <a:pPr lvl="1" rtl="0"/>
            <a:r>
              <a:rPr lang="cs"/>
              <a:t>Druhá úroveň</a:t>
            </a:r>
          </a:p>
          <a:p>
            <a:pPr lvl="2" rtl="0"/>
            <a:r>
              <a:rPr lang="cs"/>
              <a:t>Třetí úroveň</a:t>
            </a:r>
          </a:p>
          <a:p>
            <a:pPr lvl="3" rtl="0"/>
            <a:r>
              <a:rPr lang="cs"/>
              <a:t>Čtvrtá úroveň</a:t>
            </a:r>
          </a:p>
          <a:p>
            <a:pPr lvl="4" rtl="0"/>
            <a:r>
              <a:rPr lang="cs"/>
              <a:t>Pátá úroveň</a:t>
            </a:r>
            <a:endParaRPr lang="en-US"/>
          </a:p>
        </p:txBody>
      </p:sp>
      <p:sp>
        <p:nvSpPr>
          <p:cNvPr id="6" name="Zástupné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2B151B-D7D1-48E5-8230-5AADBC794F88}" type="slidenum">
              <a:rPr lang="en-US" smtClean="0"/>
              <a:t>‹#›</a:t>
            </a:fld>
            <a:endParaRPr lang="en-US"/>
          </a:p>
        </p:txBody>
      </p:sp>
    </p:spTree>
    <p:extLst>
      <p:ext uri="{BB962C8B-B14F-4D97-AF65-F5344CB8AC3E}">
        <p14:creationId xmlns:p14="http://schemas.microsoft.com/office/powerpoint/2010/main" val="31385927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zu.cz/tema/bezpecnost-potravin/seznamte-se-se-stanovenim-omega-3-indexu-a-odvozenych?highlightWords=omega-3"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pravnadiagnoza.cz/metoda-suche-krevni-kapky/"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is.muni.cz/el/1411/jaro2011/KBOMII/um/Sucha_krevni_skvrna.pdf"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zinzinowebstorage.blob.core.windows.net/science/Oksidativ_stability_index_OSI.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xfrm>
            <a:off x="381000" y="685800"/>
            <a:ext cx="6096000" cy="3429000"/>
          </a:xfrm>
          <a:prstGeom prst="rect">
            <a:avLst/>
          </a:prstGeom>
        </p:spPr>
        <p:txBody>
          <a:bodyPr/>
          <a:lstStyle/>
          <a:p>
            <a:endParaRPr/>
          </a:p>
        </p:txBody>
      </p:sp>
      <p:sp>
        <p:nvSpPr>
          <p:cNvPr id="365" name="Shape 365"/>
          <p:cNvSpPr>
            <a:spLocks noGrp="1"/>
          </p:cNvSpPr>
          <p:nvPr>
            <p:ph type="body" sz="quarter" idx="1"/>
          </p:nvPr>
        </p:nvSpPr>
        <p:spPr>
          <a:prstGeom prst="rect">
            <a:avLst/>
          </a:prstGeom>
        </p:spPr>
        <p:txBody>
          <a:bodyPr/>
          <a:lstStyle/>
          <a:p>
            <a:pPr>
              <a:defRPr>
                <a:latin typeface="Arial"/>
                <a:ea typeface="Arial"/>
                <a:cs typeface="Arial"/>
                <a:sym typeface="Arial"/>
              </a:defRPr>
            </a:pPr>
            <a:r>
              <a:t>Balance Test poměru Omega 6 : Omega 3 v krvi tak může mít významné využití v lékařské praxi.</a:t>
            </a:r>
          </a:p>
          <a:p>
            <a:pPr>
              <a:defRPr>
                <a:latin typeface="Arial"/>
                <a:ea typeface="Arial"/>
                <a:cs typeface="Arial"/>
                <a:sym typeface="Arial"/>
              </a:defRPr>
            </a:pPr>
            <a:r>
              <a:rPr u="sng">
                <a:solidFill>
                  <a:srgbClr val="0000FF"/>
                </a:solidFill>
                <a:uFill>
                  <a:solidFill>
                    <a:srgbClr val="0000FF"/>
                  </a:solidFill>
                </a:uFill>
                <a:hlinkClick r:id="rId3"/>
              </a:rPr>
              <a:t>http://www.szu.cz/tema/bezpecnost-potravin/seznamte-se-se-stanovenim-omega-3-indexu-a-odvozenych?highlightWords=omega-3</a:t>
            </a:r>
            <a:endParaRPr>
              <a:solidFill>
                <a:srgbClr val="007635"/>
              </a:solidFill>
            </a:endParaRPr>
          </a:p>
          <a:p>
            <a:pPr>
              <a:defRPr>
                <a:solidFill>
                  <a:srgbClr val="007635"/>
                </a:solidFill>
                <a:latin typeface="Arial"/>
                <a:ea typeface="Arial"/>
                <a:cs typeface="Arial"/>
                <a:sym typeface="Arial"/>
              </a:defRPr>
            </a:pPr>
            <a:endParaRPr>
              <a:solidFill>
                <a:srgbClr val="007635"/>
              </a:solidFill>
            </a:endParaRPr>
          </a:p>
          <a:p>
            <a:pPr>
              <a:defRPr>
                <a:solidFill>
                  <a:srgbClr val="007635"/>
                </a:solidFill>
                <a:latin typeface="Arial"/>
                <a:ea typeface="Arial"/>
                <a:cs typeface="Arial"/>
                <a:sym typeface="Arial"/>
              </a:defRPr>
            </a:pPr>
            <a:endParaRPr>
              <a:solidFill>
                <a:srgbClr val="007635"/>
              </a:solidFill>
            </a:endParaRPr>
          </a:p>
        </p:txBody>
      </p:sp>
    </p:spTree>
    <p:extLst>
      <p:ext uri="{BB962C8B-B14F-4D97-AF65-F5344CB8AC3E}">
        <p14:creationId xmlns:p14="http://schemas.microsoft.com/office/powerpoint/2010/main" val="1982654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p>
            <a:r>
              <a:rPr u="sng">
                <a:solidFill>
                  <a:srgbClr val="0000FF"/>
                </a:solidFill>
                <a:uFill>
                  <a:solidFill>
                    <a:srgbClr val="0000FF"/>
                  </a:solidFill>
                </a:uFill>
                <a:hlinkClick r:id="rId3"/>
              </a:rPr>
              <a:t>https://www.spravnadiagnoza.cz/metoda-suche-krevni-kapky/</a:t>
            </a:r>
          </a:p>
          <a:p>
            <a:r>
              <a:t>Tato metoda se používá téměř 100 let.</a:t>
            </a:r>
          </a:p>
          <a:p>
            <a:r>
              <a:t>DBS, patent z roku 1963, na filtrační papír se nakape do kroužku několik kapek krve. U dětí mladších 6 měsíců lze vzorek krve odebrat vpichem do patičky. </a:t>
            </a:r>
          </a:p>
          <a:p>
            <a:pPr>
              <a:defRPr>
                <a:latin typeface="Arial"/>
                <a:ea typeface="Arial"/>
                <a:cs typeface="Arial"/>
                <a:sym typeface="Arial"/>
              </a:defRPr>
            </a:pPr>
            <a:r>
              <a:t>Analyzují se buněčné membrány červených krvinek. Proč červené krvinky? Protože zůstávají v krevním oběhu po dobu 120 dní.</a:t>
            </a:r>
          </a:p>
          <a:p>
            <a:pPr>
              <a:defRPr>
                <a:latin typeface="Arial"/>
                <a:ea typeface="Arial"/>
                <a:cs typeface="Arial"/>
                <a:sym typeface="Arial"/>
              </a:defRPr>
            </a:pPr>
            <a:r>
              <a:t>V jedné kapce krve je 10 na 20 (mocnicnu) molekul</a:t>
            </a:r>
          </a:p>
          <a:p>
            <a:pPr>
              <a:defRPr>
                <a:latin typeface="Arial"/>
                <a:ea typeface="Arial"/>
                <a:cs typeface="Arial"/>
                <a:sym typeface="Arial"/>
              </a:defRPr>
            </a:pPr>
            <a:r>
              <a:t>Plynová chromatografie – přesnost 95 až 98%, testy jsou vyhodnocovány bez zásahu lidí. </a:t>
            </a:r>
          </a:p>
          <a:p>
            <a:pPr>
              <a:defRPr>
                <a:latin typeface="Arial"/>
                <a:ea typeface="Arial"/>
                <a:cs typeface="Arial"/>
                <a:sym typeface="Arial"/>
              </a:defRPr>
            </a:pPr>
            <a:r>
              <a:t>Jaké jsou výhody tohoto testu: test z prstu vs. test z žíly?, menší riziko infekcí, ekonomické – je to jednoduché, uděláte si to doma a jednoduše pošlete poštou</a:t>
            </a:r>
          </a:p>
          <a:p>
            <a:pPr>
              <a:defRPr>
                <a:latin typeface="Arial"/>
                <a:ea typeface="Arial"/>
                <a:cs typeface="Arial"/>
                <a:sym typeface="Arial"/>
              </a:defRPr>
            </a:pPr>
            <a:r>
              <a:t>Může to být uchováno velmi dlouhou dobu. Dnes pomoc těchto testů můžete měřit podstatně více věci než pouze vaši ochranu.</a:t>
            </a:r>
          </a:p>
          <a:p>
            <a:r>
              <a:t>2019-10-05 Andruis Augulis - systém testování z kapky suché krve DBS: https://youtu.be/k7YhWeTf5-c </a:t>
            </a:r>
          </a:p>
          <a:p>
            <a:pPr>
              <a:defRPr>
                <a:latin typeface="Arial"/>
                <a:ea typeface="Arial"/>
                <a:cs typeface="Arial"/>
                <a:sym typeface="Arial"/>
              </a:defRPr>
            </a:pPr>
            <a:endParaRPr/>
          </a:p>
          <a:p>
            <a:r>
              <a:rPr u="sng">
                <a:solidFill>
                  <a:srgbClr val="0000FF"/>
                </a:solidFill>
                <a:uFill>
                  <a:solidFill>
                    <a:srgbClr val="0000FF"/>
                  </a:solidFill>
                </a:uFill>
                <a:hlinkClick r:id="rId4"/>
              </a:rPr>
              <a:t>https://is.muni.cz/el/1411/jaro2011/KBOMII/um/Sucha_krevni_skvrna.pdf</a:t>
            </a:r>
          </a:p>
        </p:txBody>
      </p:sp>
    </p:spTree>
    <p:extLst>
      <p:ext uri="{BB962C8B-B14F-4D97-AF65-F5344CB8AC3E}">
        <p14:creationId xmlns:p14="http://schemas.microsoft.com/office/powerpoint/2010/main" val="1964727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American Oil Chemists ‘Society | </a:t>
            </a:r>
            <a:r>
              <a:rPr u="sng">
                <a:solidFill>
                  <a:srgbClr val="0000FF"/>
                </a:solidFill>
                <a:uFill>
                  <a:solidFill>
                    <a:srgbClr val="0000FF"/>
                  </a:solidFill>
                </a:uFill>
                <a:hlinkClick r:id="" action="ppaction://noaction"/>
              </a:rPr>
              <a:t>https://www.aocs.org/attain-lab-services/methods?SSO=True</a:t>
            </a:r>
          </a:p>
          <a:p>
            <a:endParaRPr u="sng">
              <a:solidFill>
                <a:srgbClr val="0000FF"/>
              </a:solidFill>
              <a:uFill>
                <a:solidFill>
                  <a:srgbClr val="0000FF"/>
                </a:solidFill>
              </a:uFill>
              <a:hlinkClick r:id="" action="ppaction://noaction"/>
            </a:endParaRPr>
          </a:p>
          <a:p>
            <a:r>
              <a:rPr u="sng">
                <a:solidFill>
                  <a:srgbClr val="0000FF"/>
                </a:solidFill>
                <a:uFill>
                  <a:solidFill>
                    <a:srgbClr val="0000FF"/>
                  </a:solidFill>
                </a:uFill>
                <a:hlinkClick r:id="rId3"/>
              </a:rPr>
              <a:t>https://zinzinowebstorage.blob.core.windows.net/science/Oksidativ_stability_index_OSI.pdf</a:t>
            </a:r>
          </a:p>
          <a:p>
            <a:r>
              <a:t>Všechny tuky a oleje jsou náchylné k oxidaci, avšak rychlost oxidace závisí na stupni nenasycení mastných kyselin v tuku nebo oleji a přítomnost antioxidantů. Jiný vnějšími faktory, které ovlivňují oxidaci lipidů, jsou vysoká teplota, kyslík a světlo.</a:t>
            </a:r>
          </a:p>
          <a:p>
            <a:r>
              <a:t>Index oxidační stability (OSI) je metoda, která určuje relativní odolnost tuků nebo olejů vůči oxidace. Analýzu OSI lze například použít k porovnání různých olejů k předpovídání jejich příslušných dob  použitelnosti a vyhodnocení účinnosti antioxidantů.</a:t>
            </a:r>
          </a:p>
          <a:p>
            <a:r>
              <a:t>Metoda OSI (AOCS Cd12b-92) se provádí průchodem vzduchu vzorkem, který je udržován pod vysokou úrovní teplota (70 - 110 ° C). Vzduch a teplota napomáhají rychlé degradaci triglyceridů na těkavé organické kyseliny. Proud vzduchu propláchne těkavé kyseliny z oleje do vodivosti obsahující vodu, ve které jsou kyseliny solubilizované. Tyto kyseliny, jednou rozpuštěné ve vodném roztoku, se odštěpí na ionty, čímž se změní vodivost vody. Rychlý nárůst vodivosti odpovídá bodu indukce, který způsobuje oxidační selhání vzorku. Čas (hodiny) do indukčního bodu je čas OSI.</a:t>
            </a:r>
          </a:p>
          <a:p>
            <a:r>
              <a:t>Výsledek</a:t>
            </a:r>
          </a:p>
          <a:p>
            <a:r>
              <a:t>Daný výsledek je prezentován jako průměrné hodnoty tří měření na stejném produktu. OSI</a:t>
            </a:r>
          </a:p>
          <a:p>
            <a:r>
              <a:t>výsledek je uveden v hodinách. Kombinace oleje s rybím olejem a extra panenským olivovým olejem bohatým na polyfenoly</a:t>
            </a:r>
          </a:p>
          <a:p>
            <a:r>
              <a:t>(silné antioxidanty) jsou jednoznačně nejvíce oxidační stabilitou měřených olejů, protože trvalo okolo 35</a:t>
            </a:r>
          </a:p>
          <a:p>
            <a:r>
              <a:t>hodin při 70 ° C k dosažení bodu indukce.</a:t>
            </a:r>
          </a:p>
          <a:p>
            <a:r>
              <a:t>1. Krillový olej s přírodním astaxantinem dosáhl bodu indukce přibližně po 1 hodině a zakoncentroval se.</a:t>
            </a:r>
          </a:p>
          <a:p>
            <a:r>
              <a:t>2. Produkt omega-3 (EPA + DHA) s přidanými tokoferoly jako antioxidantem byl oxidován po ca 9 hodinách.</a:t>
            </a:r>
          </a:p>
          <a:p>
            <a:r>
              <a:t>3. Olej z tresčích jater s tokoferoly přidanými jako antioxidant dosáhl bodu indukce po 16 hodinách.</a:t>
            </a:r>
          </a:p>
          <a:p>
            <a:r>
              <a:t>4. Výsledky této studie ukazují, že rybí olej se mísil s extra panenským olivovým olejem bohatým na polyfenoly je oxidačně stabilní produkt, který ukazuje ochranné účinky polyfenolů na rybí tuk.</a:t>
            </a:r>
          </a:p>
        </p:txBody>
      </p:sp>
    </p:spTree>
    <p:extLst>
      <p:ext uri="{BB962C8B-B14F-4D97-AF65-F5344CB8AC3E}">
        <p14:creationId xmlns:p14="http://schemas.microsoft.com/office/powerpoint/2010/main" val="4237948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p:cNvSpPr>
            <a:spLocks noGrp="1"/>
          </p:cNvSpPr>
          <p:nvPr>
            <p:ph type="ctrTitle"/>
          </p:nvPr>
        </p:nvSpPr>
        <p:spPr>
          <a:xfrm>
            <a:off x="1097280" y="758952"/>
            <a:ext cx="10058400" cy="3566160"/>
          </a:xfrm>
        </p:spPr>
        <p:txBody>
          <a:bodyPr rtlCol="0" anchor="b">
            <a:normAutofit/>
          </a:bodyPr>
          <a:lstStyle>
            <a:lvl1pPr algn="l">
              <a:lnSpc>
                <a:spcPct val="90000"/>
              </a:lnSpc>
              <a:defRPr sz="8000" spc="-50" baseline="0">
                <a:solidFill>
                  <a:schemeClr val="tx1">
                    <a:lumMod val="85000"/>
                    <a:lumOff val="15000"/>
                  </a:schemeClr>
                </a:solidFill>
              </a:defRPr>
            </a:lvl1pPr>
          </a:lstStyle>
          <a:p>
            <a:pPr rtl="0"/>
            <a:r>
              <a:rPr lang="cs-CZ"/>
              <a:t>Kliknutím lze upravit styl.</a:t>
            </a:r>
            <a:endParaRPr lang="en-US" dirty="0"/>
          </a:p>
        </p:txBody>
      </p:sp>
      <p:sp>
        <p:nvSpPr>
          <p:cNvPr id="3" name="Podnadpis 2"/>
          <p:cNvSpPr>
            <a:spLocks noGrp="1"/>
          </p:cNvSpPr>
          <p:nvPr>
            <p:ph type="subTitle" idx="1"/>
          </p:nvPr>
        </p:nvSpPr>
        <p:spPr>
          <a:xfrm>
            <a:off x="1100051" y="4645152"/>
            <a:ext cx="10058400" cy="1143000"/>
          </a:xfrm>
        </p:spPr>
        <p:txBody>
          <a:bodyPr lIns="91440" rIns="91440" rtlCol="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cs-CZ"/>
              <a:t>Kliknutím můžete upravit styl předlohy.</a:t>
            </a:r>
            <a:endParaRPr lang="en-US" dirty="0"/>
          </a:p>
        </p:txBody>
      </p:sp>
      <p:cxnSp>
        <p:nvCxnSpPr>
          <p:cNvPr id="9" name="Přímá spojnice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Zástupný symbol pro datum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4BD239E7-27CF-40C7-8F0A-BFE4D4394C35}" type="datetime1">
              <a:rPr lang="cs-CZ" smtClean="0"/>
              <a:t>11.12.2021</a:t>
            </a:fld>
            <a:endParaRPr lang="en-US" dirty="0"/>
          </a:p>
        </p:txBody>
      </p:sp>
      <p:sp>
        <p:nvSpPr>
          <p:cNvPr id="5" name="Zástupný symbol pro zápatí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endParaRPr lang="en-US" dirty="0"/>
          </a:p>
        </p:txBody>
      </p:sp>
      <p:sp>
        <p:nvSpPr>
          <p:cNvPr id="6" name="Zástupný symbol pro číslo snímku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a:t>Kliknutím lze upravit styl.</a:t>
            </a:r>
            <a:endParaRPr lang="en-US" dirty="0"/>
          </a:p>
        </p:txBody>
      </p:sp>
      <p:sp>
        <p:nvSpPr>
          <p:cNvPr id="3" name="Zástupný symbol pro svislý text 2"/>
          <p:cNvSpPr>
            <a:spLocks noGrp="1"/>
          </p:cNvSpPr>
          <p:nvPr>
            <p:ph type="body" orient="vert" idx="1"/>
          </p:nvPr>
        </p:nvSpPr>
        <p:spPr/>
        <p:txBody>
          <a:bodyPr vert="eaVert" lIns="45720" tIns="0" rIns="45720" bIns="0" rtlCol="0"/>
          <a:lstStyle/>
          <a:p>
            <a:pPr lvl="0" rtl="0"/>
            <a:r>
              <a:rPr lang="cs-CZ"/>
              <a:t>Po kliknutí můžete upravovat styly textu v předloze.</a:t>
            </a:r>
          </a:p>
          <a:p>
            <a:pPr lvl="1" rtl="0"/>
            <a:r>
              <a:rPr lang="cs-CZ"/>
              <a:t>Druhá úroveň</a:t>
            </a:r>
          </a:p>
          <a:p>
            <a:pPr lvl="2" rtl="0"/>
            <a:r>
              <a:rPr lang="cs-CZ"/>
              <a:t>Třetí úroveň</a:t>
            </a:r>
          </a:p>
          <a:p>
            <a:pPr lvl="3" rtl="0"/>
            <a:r>
              <a:rPr lang="cs-CZ"/>
              <a:t>Čtvrtá úroveň</a:t>
            </a:r>
          </a:p>
          <a:p>
            <a:pPr lvl="4" rtl="0"/>
            <a:r>
              <a:rPr lang="cs-CZ"/>
              <a:t>Pátá úroveň</a:t>
            </a:r>
            <a:endParaRPr lang="en-US" dirty="0"/>
          </a:p>
        </p:txBody>
      </p:sp>
      <p:sp>
        <p:nvSpPr>
          <p:cNvPr id="7" name="Zástupný symbol pro datum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8279535A-A064-470E-AB26-E7F9E0FAA2CE}" type="datetime1">
              <a:rPr lang="cs-CZ" smtClean="0"/>
              <a:t>11.12.2021</a:t>
            </a:fld>
            <a:endParaRPr lang="en-US" dirty="0"/>
          </a:p>
        </p:txBody>
      </p:sp>
      <p:sp>
        <p:nvSpPr>
          <p:cNvPr id="8" name="Zástupný symbol pro zápatí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endParaRPr lang="en-US" dirty="0"/>
          </a:p>
        </p:txBody>
      </p:sp>
      <p:sp>
        <p:nvSpPr>
          <p:cNvPr id="9" name="Zástupný symbol pro číslo snímku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9" name="Obdélník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vislý nadpis 1"/>
          <p:cNvSpPr>
            <a:spLocks noGrp="1"/>
          </p:cNvSpPr>
          <p:nvPr>
            <p:ph type="title" orient="vert"/>
          </p:nvPr>
        </p:nvSpPr>
        <p:spPr>
          <a:xfrm>
            <a:off x="8724900" y="412302"/>
            <a:ext cx="2628900" cy="5759898"/>
          </a:xfrm>
        </p:spPr>
        <p:txBody>
          <a:bodyPr vert="eaVert" rtlCol="0"/>
          <a:lstStyle/>
          <a:p>
            <a:pPr rtl="0"/>
            <a:r>
              <a:rPr lang="cs-CZ"/>
              <a:t>Kliknutím lze upravit styl.</a:t>
            </a:r>
            <a:endParaRPr lang="en-US" dirty="0"/>
          </a:p>
        </p:txBody>
      </p:sp>
      <p:sp>
        <p:nvSpPr>
          <p:cNvPr id="3" name="Zástupný symbol pro svislý text 2"/>
          <p:cNvSpPr>
            <a:spLocks noGrp="1"/>
          </p:cNvSpPr>
          <p:nvPr>
            <p:ph type="body" orient="vert" idx="1"/>
          </p:nvPr>
        </p:nvSpPr>
        <p:spPr>
          <a:xfrm>
            <a:off x="838200" y="412302"/>
            <a:ext cx="7734300" cy="5759898"/>
          </a:xfrm>
        </p:spPr>
        <p:txBody>
          <a:bodyPr vert="eaVert" lIns="45720" tIns="0" rIns="45720" bIns="0" rtlCol="0"/>
          <a:lstStyle/>
          <a:p>
            <a:pPr lvl="0" rtl="0"/>
            <a:r>
              <a:rPr lang="cs-CZ"/>
              <a:t>Po kliknutí můžete upravovat styly textu v předloze.</a:t>
            </a:r>
          </a:p>
          <a:p>
            <a:pPr lvl="1" rtl="0"/>
            <a:r>
              <a:rPr lang="cs-CZ"/>
              <a:t>Druhá úroveň</a:t>
            </a:r>
          </a:p>
          <a:p>
            <a:pPr lvl="2" rtl="0"/>
            <a:r>
              <a:rPr lang="cs-CZ"/>
              <a:t>Třetí úroveň</a:t>
            </a:r>
          </a:p>
          <a:p>
            <a:pPr lvl="3" rtl="0"/>
            <a:r>
              <a:rPr lang="cs-CZ"/>
              <a:t>Čtvrtá úroveň</a:t>
            </a:r>
          </a:p>
          <a:p>
            <a:pPr lvl="4" rtl="0"/>
            <a:r>
              <a:rPr lang="cs-CZ"/>
              <a:t>Pátá úroveň</a:t>
            </a:r>
            <a:endParaRPr lang="en-US" dirty="0"/>
          </a:p>
        </p:txBody>
      </p:sp>
      <p:sp>
        <p:nvSpPr>
          <p:cNvPr id="7" name="Zástupný symbol pro datum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59A97A77-74DD-4E76-8172-DB6859F6630F}" type="datetime1">
              <a:rPr lang="cs-CZ" smtClean="0"/>
              <a:t>11.12.2021</a:t>
            </a:fld>
            <a:endParaRPr lang="en-US" dirty="0"/>
          </a:p>
        </p:txBody>
      </p:sp>
      <p:sp>
        <p:nvSpPr>
          <p:cNvPr id="8" name="Zástupný symbol pro zápatí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endParaRPr lang="en-US" dirty="0"/>
          </a:p>
        </p:txBody>
      </p:sp>
      <p:sp>
        <p:nvSpPr>
          <p:cNvPr id="10" name="Zástupný symbol pro číslo snímku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ext názvu"/>
          <p:cNvSpPr txBox="1">
            <a:spLocks noGrp="1"/>
          </p:cNvSpPr>
          <p:nvPr>
            <p:ph type="title"/>
          </p:nvPr>
        </p:nvSpPr>
        <p:spPr>
          <a:xfrm>
            <a:off x="588927" y="591853"/>
            <a:ext cx="3059168" cy="640723"/>
          </a:xfrm>
          <a:prstGeom prst="rect">
            <a:avLst/>
          </a:prstGeom>
        </p:spPr>
        <p:txBody>
          <a:bodyPr>
            <a:normAutofit/>
          </a:bodyPr>
          <a:lstStyle/>
          <a:p>
            <a:r>
              <a:t>Text názvu</a:t>
            </a:r>
          </a:p>
        </p:txBody>
      </p:sp>
      <p:sp>
        <p:nvSpPr>
          <p:cNvPr id="21" name="Text úrovně 1…"/>
          <p:cNvSpPr txBox="1">
            <a:spLocks noGrp="1"/>
          </p:cNvSpPr>
          <p:nvPr>
            <p:ph type="body" sz="half" idx="1"/>
          </p:nvPr>
        </p:nvSpPr>
        <p:spPr>
          <a:xfrm>
            <a:off x="588926" y="1819293"/>
            <a:ext cx="6847699" cy="2813706"/>
          </a:xfrm>
          <a:prstGeom prst="rect">
            <a:avLst/>
          </a:prstGeom>
        </p:spPr>
        <p:txBody>
          <a:bodyPr>
            <a:normAutofit/>
          </a:bodyPr>
          <a:lstStyle/>
          <a:p>
            <a:r>
              <a:t>Text úrovně 1</a:t>
            </a:r>
          </a:p>
          <a:p>
            <a:pPr lvl="1"/>
            <a:r>
              <a:t>Text úrovně 2</a:t>
            </a:r>
          </a:p>
          <a:p>
            <a:pPr lvl="2"/>
            <a:r>
              <a:t>Text úrovně 3</a:t>
            </a:r>
          </a:p>
          <a:p>
            <a:pPr lvl="3"/>
            <a:r>
              <a:t>Text úrovně 4</a:t>
            </a:r>
          </a:p>
          <a:p>
            <a:pPr lvl="4"/>
            <a:r>
              <a:t>Text úrovně 5</a:t>
            </a:r>
          </a:p>
        </p:txBody>
      </p:sp>
      <p:sp>
        <p:nvSpPr>
          <p:cNvPr id="22"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3343447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8"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289187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Název a odrážky">
    <p:bg>
      <p:bgPr>
        <a:solidFill>
          <a:srgbClr val="222222"/>
        </a:solidFill>
        <a:effectLst/>
      </p:bgPr>
    </p:bg>
    <p:spTree>
      <p:nvGrpSpPr>
        <p:cNvPr id="1" name=""/>
        <p:cNvGrpSpPr/>
        <p:nvPr/>
      </p:nvGrpSpPr>
      <p:grpSpPr>
        <a:xfrm>
          <a:off x="0" y="0"/>
          <a:ext cx="0" cy="0"/>
          <a:chOff x="0" y="0"/>
          <a:chExt cx="0" cy="0"/>
        </a:xfrm>
      </p:grpSpPr>
      <p:sp>
        <p:nvSpPr>
          <p:cNvPr id="76" name="Čára"/>
          <p:cNvSpPr/>
          <p:nvPr/>
        </p:nvSpPr>
        <p:spPr>
          <a:xfrm flipV="1">
            <a:off x="383808" y="698316"/>
            <a:ext cx="11424384" cy="184"/>
          </a:xfrm>
          <a:prstGeom prst="line">
            <a:avLst/>
          </a:prstGeom>
          <a:ln w="12700">
            <a:solidFill>
              <a:srgbClr val="A6AAA9"/>
            </a:solidFill>
            <a:miter lim="400000"/>
          </a:ln>
        </p:spPr>
        <p:txBody>
          <a:bodyPr lIns="25387" tIns="25387" rIns="25387" bIns="25387" anchor="ctr"/>
          <a:lstStyle/>
          <a:p>
            <a:pPr>
              <a:tabLst>
                <a:tab pos="177129" algn="l"/>
                <a:tab pos="354259" algn="l"/>
                <a:tab pos="531388" algn="l"/>
                <a:tab pos="708518" algn="l"/>
                <a:tab pos="885647" algn="l"/>
                <a:tab pos="1062777" algn="l"/>
                <a:tab pos="1239906" algn="l"/>
                <a:tab pos="1417036" algn="l"/>
                <a:tab pos="1594165" algn="l"/>
                <a:tab pos="1771294" algn="l"/>
                <a:tab pos="1948424" algn="l"/>
                <a:tab pos="2125553" algn="l"/>
              </a:tabLst>
              <a:defRPr sz="800">
                <a:latin typeface="+mn-lt"/>
                <a:ea typeface="+mn-ea"/>
                <a:cs typeface="+mn-cs"/>
                <a:sym typeface="Helvetica"/>
              </a:defRPr>
            </a:pPr>
            <a:endParaRPr sz="485"/>
          </a:p>
        </p:txBody>
      </p:sp>
      <p:sp>
        <p:nvSpPr>
          <p:cNvPr id="77" name="Text"/>
          <p:cNvSpPr txBox="1">
            <a:spLocks noGrp="1"/>
          </p:cNvSpPr>
          <p:nvPr>
            <p:ph type="body" sz="quarter" idx="21"/>
          </p:nvPr>
        </p:nvSpPr>
        <p:spPr>
          <a:xfrm>
            <a:off x="383808" y="336169"/>
            <a:ext cx="10472353" cy="298831"/>
          </a:xfrm>
          <a:prstGeom prst="rect">
            <a:avLst/>
          </a:prstGeom>
        </p:spPr>
        <p:txBody>
          <a:bodyPr lIns="41862" tIns="41862" rIns="41862" bIns="41862" anchor="b">
            <a:spAutoFit/>
          </a:bodyPr>
          <a:lstStyle>
            <a:lvl1pPr defTabSz="323667">
              <a:lnSpc>
                <a:spcPct val="80000"/>
              </a:lnSpc>
              <a:defRPr sz="1698" b="0" cap="all" spc="85">
                <a:solidFill>
                  <a:srgbClr val="838787"/>
                </a:solidFill>
                <a:latin typeface="DIN Alternate Bold"/>
                <a:ea typeface="DIN Alternate Bold"/>
                <a:cs typeface="DIN Alternate Bold"/>
                <a:sym typeface="DIN Alternate Bold"/>
              </a:defRPr>
            </a:lvl1pPr>
          </a:lstStyle>
          <a:p>
            <a:r>
              <a:t>Text</a:t>
            </a:r>
          </a:p>
        </p:txBody>
      </p:sp>
      <p:sp>
        <p:nvSpPr>
          <p:cNvPr id="78" name="Text názvu"/>
          <p:cNvSpPr txBox="1">
            <a:spLocks noGrp="1"/>
          </p:cNvSpPr>
          <p:nvPr>
            <p:ph type="title"/>
          </p:nvPr>
        </p:nvSpPr>
        <p:spPr>
          <a:xfrm>
            <a:off x="383808" y="1079500"/>
            <a:ext cx="11424384" cy="508001"/>
          </a:xfrm>
          <a:prstGeom prst="rect">
            <a:avLst/>
          </a:prstGeom>
        </p:spPr>
        <p:txBody>
          <a:bodyPr lIns="41862" tIns="41862" rIns="41862" bIns="41862">
            <a:normAutofit/>
          </a:bodyPr>
          <a:lstStyle>
            <a:lvl1pPr defTabSz="412518">
              <a:lnSpc>
                <a:spcPct val="80000"/>
              </a:lnSpc>
              <a:spcBef>
                <a:spcPts val="1940"/>
              </a:spcBef>
              <a:defRPr sz="4245" b="0" cap="all">
                <a:solidFill>
                  <a:srgbClr val="34A5DA"/>
                </a:solidFill>
                <a:latin typeface="DIN Condensed Bold"/>
                <a:ea typeface="DIN Condensed Bold"/>
                <a:cs typeface="DIN Condensed Bold"/>
                <a:sym typeface="DIN Condensed Bold"/>
              </a:defRPr>
            </a:lvl1pPr>
          </a:lstStyle>
          <a:p>
            <a:r>
              <a:t>Text názvu</a:t>
            </a:r>
          </a:p>
        </p:txBody>
      </p:sp>
      <p:sp>
        <p:nvSpPr>
          <p:cNvPr id="79" name="Text úrovně 1…"/>
          <p:cNvSpPr txBox="1">
            <a:spLocks noGrp="1"/>
          </p:cNvSpPr>
          <p:nvPr>
            <p:ph type="body" idx="1"/>
          </p:nvPr>
        </p:nvSpPr>
        <p:spPr>
          <a:xfrm>
            <a:off x="383808" y="1930400"/>
            <a:ext cx="11424384" cy="4292601"/>
          </a:xfrm>
          <a:prstGeom prst="rect">
            <a:avLst/>
          </a:prstGeom>
        </p:spPr>
        <p:txBody>
          <a:bodyPr lIns="41862" tIns="41862" rIns="41862" bIns="41862">
            <a:normAutofit/>
          </a:bodyPr>
          <a:lstStyle>
            <a:lvl1pPr marL="304842" indent="-304842" defTabSz="412518">
              <a:spcBef>
                <a:spcPts val="1940"/>
              </a:spcBef>
              <a:buClr>
                <a:srgbClr val="34A5DA"/>
              </a:buClr>
              <a:buSzPct val="104999"/>
              <a:buFont typeface="Avenir Next Regular"/>
              <a:buChar char="▸"/>
              <a:defRPr sz="2304" b="0">
                <a:solidFill>
                  <a:srgbClr val="838787"/>
                </a:solidFill>
                <a:latin typeface="Avenir Next Medium"/>
                <a:ea typeface="Avenir Next Medium"/>
                <a:cs typeface="Avenir Next Medium"/>
                <a:sym typeface="Avenir Next Medium"/>
              </a:defRPr>
            </a:lvl1pPr>
            <a:lvl2pPr marL="689906" indent="-304842" defTabSz="412518">
              <a:spcBef>
                <a:spcPts val="1940"/>
              </a:spcBef>
              <a:buClr>
                <a:srgbClr val="34A5DA"/>
              </a:buClr>
              <a:buSzPct val="104999"/>
              <a:buFont typeface="Avenir Next Regular"/>
              <a:buChar char="▸"/>
              <a:defRPr sz="2304" b="0">
                <a:solidFill>
                  <a:srgbClr val="838787"/>
                </a:solidFill>
                <a:latin typeface="Avenir Next Medium"/>
                <a:ea typeface="Avenir Next Medium"/>
                <a:cs typeface="Avenir Next Medium"/>
                <a:sym typeface="Avenir Next Medium"/>
              </a:defRPr>
            </a:lvl2pPr>
            <a:lvl3pPr marL="1074970" indent="-304842" defTabSz="412518">
              <a:spcBef>
                <a:spcPts val="1940"/>
              </a:spcBef>
              <a:buClr>
                <a:srgbClr val="34A5DA"/>
              </a:buClr>
              <a:buSzPct val="104999"/>
              <a:buFont typeface="Avenir Next Regular"/>
              <a:buChar char="▸"/>
              <a:defRPr sz="2304" b="0">
                <a:solidFill>
                  <a:srgbClr val="838787"/>
                </a:solidFill>
                <a:latin typeface="Avenir Next Medium"/>
                <a:ea typeface="Avenir Next Medium"/>
                <a:cs typeface="Avenir Next Medium"/>
                <a:sym typeface="Avenir Next Medium"/>
              </a:defRPr>
            </a:lvl3pPr>
            <a:lvl4pPr marL="1460034" indent="-304842" defTabSz="412518">
              <a:spcBef>
                <a:spcPts val="1940"/>
              </a:spcBef>
              <a:buClr>
                <a:srgbClr val="34A5DA"/>
              </a:buClr>
              <a:buSzPct val="104999"/>
              <a:buFont typeface="Avenir Next Regular"/>
              <a:buChar char="▸"/>
              <a:defRPr sz="2304" b="0">
                <a:solidFill>
                  <a:srgbClr val="838787"/>
                </a:solidFill>
                <a:latin typeface="Avenir Next Medium"/>
                <a:ea typeface="Avenir Next Medium"/>
                <a:cs typeface="Avenir Next Medium"/>
                <a:sym typeface="Avenir Next Medium"/>
              </a:defRPr>
            </a:lvl4pPr>
            <a:lvl5pPr marL="1845098" indent="-304842" defTabSz="412518">
              <a:spcBef>
                <a:spcPts val="1940"/>
              </a:spcBef>
              <a:buClr>
                <a:srgbClr val="34A5DA"/>
              </a:buClr>
              <a:buSzPct val="104999"/>
              <a:buFont typeface="Avenir Next Regular"/>
              <a:buChar char="▸"/>
              <a:defRPr sz="2304" b="0">
                <a:solidFill>
                  <a:srgbClr val="838787"/>
                </a:solidFill>
                <a:latin typeface="Avenir Next Medium"/>
                <a:ea typeface="Avenir Next Medium"/>
                <a:cs typeface="Avenir Next Medium"/>
                <a:sym typeface="Avenir Next Medium"/>
              </a:defRPr>
            </a:lvl5pPr>
          </a:lstStyle>
          <a:p>
            <a:r>
              <a:t>Text úrovně 1</a:t>
            </a:r>
          </a:p>
          <a:p>
            <a:pPr lvl="1"/>
            <a:r>
              <a:t>Text úrovně 2</a:t>
            </a:r>
          </a:p>
          <a:p>
            <a:pPr lvl="2"/>
            <a:r>
              <a:t>Text úrovně 3</a:t>
            </a:r>
          </a:p>
          <a:p>
            <a:pPr lvl="3"/>
            <a:r>
              <a:t>Text úrovně 4</a:t>
            </a:r>
          </a:p>
          <a:p>
            <a:pPr lvl="4"/>
            <a:r>
              <a:t>Text úrovně 5</a:t>
            </a:r>
          </a:p>
        </p:txBody>
      </p:sp>
      <p:sp>
        <p:nvSpPr>
          <p:cNvPr id="80" name="Číslo snímku"/>
          <p:cNvSpPr txBox="1">
            <a:spLocks noGrp="1"/>
          </p:cNvSpPr>
          <p:nvPr>
            <p:ph type="sldNum" sz="quarter" idx="2"/>
          </p:nvPr>
        </p:nvSpPr>
        <p:spPr>
          <a:xfrm>
            <a:off x="11538125" y="304800"/>
            <a:ext cx="265494" cy="297380"/>
          </a:xfrm>
          <a:prstGeom prst="rect">
            <a:avLst/>
          </a:prstGeom>
        </p:spPr>
        <p:txBody>
          <a:bodyPr lIns="41862" tIns="41862" rIns="41862" bIns="41862"/>
          <a:lstStyle>
            <a:lvl1pPr defTabSz="412518">
              <a:lnSpc>
                <a:spcPct val="80000"/>
              </a:lnSpc>
              <a:defRPr sz="1698">
                <a:solidFill>
                  <a:srgbClr val="838787"/>
                </a:solidFill>
                <a:latin typeface="DIN Alternate Bold"/>
                <a:ea typeface="DIN Alternate Bold"/>
                <a:cs typeface="DIN Alternate Bold"/>
                <a:sym typeface="DIN Alternate Bold"/>
              </a:defRPr>
            </a:lvl1pPr>
          </a:lstStyle>
          <a:p>
            <a:fld id="{86CB4B4D-7CA3-9044-876B-883B54F8677D}" type="slidenum">
              <a:t>‹#›</a:t>
            </a:fld>
            <a:endParaRPr/>
          </a:p>
        </p:txBody>
      </p:sp>
    </p:spTree>
    <p:extLst>
      <p:ext uri="{BB962C8B-B14F-4D97-AF65-F5344CB8AC3E}">
        <p14:creationId xmlns:p14="http://schemas.microsoft.com/office/powerpoint/2010/main" val="60558772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tel og undertittel">
    <p:spTree>
      <p:nvGrpSpPr>
        <p:cNvPr id="1" name=""/>
        <p:cNvGrpSpPr/>
        <p:nvPr/>
      </p:nvGrpSpPr>
      <p:grpSpPr>
        <a:xfrm>
          <a:off x="0" y="0"/>
          <a:ext cx="0" cy="0"/>
          <a:chOff x="0" y="0"/>
          <a:chExt cx="0" cy="0"/>
        </a:xfrm>
      </p:grpSpPr>
      <p:sp>
        <p:nvSpPr>
          <p:cNvPr id="11"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633819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a:t>Kliknutím lze upravit styl.</a:t>
            </a:r>
            <a:endParaRPr lang="en-US" dirty="0"/>
          </a:p>
        </p:txBody>
      </p:sp>
      <p:sp>
        <p:nvSpPr>
          <p:cNvPr id="3" name="Zástupný symbol pro obsah 2"/>
          <p:cNvSpPr>
            <a:spLocks noGrp="1"/>
          </p:cNvSpPr>
          <p:nvPr>
            <p:ph idx="1"/>
          </p:nvPr>
        </p:nvSpPr>
        <p:spPr/>
        <p:txBody>
          <a:bodyPr rtlCol="0"/>
          <a:lstStyle/>
          <a:p>
            <a:pPr lvl="0" rtl="0"/>
            <a:r>
              <a:rPr lang="cs-CZ"/>
              <a:t>Po kliknutí můžete upravovat styly textu v předloze.</a:t>
            </a:r>
          </a:p>
          <a:p>
            <a:pPr lvl="1" rtl="0"/>
            <a:r>
              <a:rPr lang="cs-CZ"/>
              <a:t>Druhá úroveň</a:t>
            </a:r>
          </a:p>
          <a:p>
            <a:pPr lvl="2" rtl="0"/>
            <a:r>
              <a:rPr lang="cs-CZ"/>
              <a:t>Třetí úroveň</a:t>
            </a:r>
          </a:p>
          <a:p>
            <a:pPr lvl="3" rtl="0"/>
            <a:r>
              <a:rPr lang="cs-CZ"/>
              <a:t>Čtvrtá úroveň</a:t>
            </a:r>
          </a:p>
          <a:p>
            <a:pPr lvl="4" rtl="0"/>
            <a:r>
              <a:rPr lang="cs-CZ"/>
              <a:t>Pátá úroveň</a:t>
            </a:r>
            <a:endParaRPr lang="en-US" dirty="0"/>
          </a:p>
        </p:txBody>
      </p:sp>
      <p:sp>
        <p:nvSpPr>
          <p:cNvPr id="7" name="Zástupný symbol pro datum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ECCB81F3-DDE0-4DA4-BA3D-DCA17B514D85}" type="datetime1">
              <a:rPr lang="cs-CZ" smtClean="0"/>
              <a:t>11.12.2021</a:t>
            </a:fld>
            <a:endParaRPr lang="en-US" dirty="0"/>
          </a:p>
        </p:txBody>
      </p:sp>
      <p:sp>
        <p:nvSpPr>
          <p:cNvPr id="8" name="Zástupný symbol pro zápatí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endParaRPr lang="en-US" dirty="0"/>
          </a:p>
        </p:txBody>
      </p:sp>
      <p:sp>
        <p:nvSpPr>
          <p:cNvPr id="9" name="Zástupný symbol pro číslo snímku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Pr>
        <a:solidFill>
          <a:schemeClr val="bg1"/>
        </a:solidFill>
        <a:effectLst/>
      </p:bgPr>
    </p:bg>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p:cNvSpPr>
            <a:spLocks noGrp="1"/>
          </p:cNvSpPr>
          <p:nvPr>
            <p:ph type="title"/>
          </p:nvPr>
        </p:nvSpPr>
        <p:spPr>
          <a:xfrm>
            <a:off x="1097280" y="758952"/>
            <a:ext cx="10058400" cy="3566160"/>
          </a:xfrm>
        </p:spPr>
        <p:txBody>
          <a:bodyPr rtlCol="0" anchor="b" anchorCtr="0">
            <a:normAutofit/>
          </a:bodyPr>
          <a:lstStyle>
            <a:lvl1pPr>
              <a:lnSpc>
                <a:spcPct val="90000"/>
              </a:lnSpc>
              <a:defRPr sz="8000" b="0">
                <a:solidFill>
                  <a:schemeClr val="tx1">
                    <a:lumMod val="85000"/>
                    <a:lumOff val="15000"/>
                  </a:schemeClr>
                </a:solidFill>
              </a:defRPr>
            </a:lvl1pPr>
          </a:lstStyle>
          <a:p>
            <a:pPr rtl="0"/>
            <a:r>
              <a:rPr lang="cs-CZ"/>
              <a:t>Kliknutím lze upravit styl.</a:t>
            </a:r>
            <a:endParaRPr lang="en-US" dirty="0"/>
          </a:p>
        </p:txBody>
      </p:sp>
      <p:sp>
        <p:nvSpPr>
          <p:cNvPr id="3" name="Zástupný symbol pro text 2"/>
          <p:cNvSpPr>
            <a:spLocks noGrp="1"/>
          </p:cNvSpPr>
          <p:nvPr>
            <p:ph type="body" idx="1"/>
          </p:nvPr>
        </p:nvSpPr>
        <p:spPr>
          <a:xfrm>
            <a:off x="1097280" y="4663440"/>
            <a:ext cx="10058400" cy="1143000"/>
          </a:xfrm>
        </p:spPr>
        <p:txBody>
          <a:bodyPr lIns="91440" rIns="91440" rtlCol="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cs-CZ"/>
              <a:t>Po kliknutí můžete upravovat styly textu v předloze.</a:t>
            </a:r>
          </a:p>
        </p:txBody>
      </p:sp>
      <p:cxnSp>
        <p:nvCxnSpPr>
          <p:cNvPr id="9" name="Přímá spojnice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Zástupný symbol pro datum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p>
            <a:pPr rtl="0"/>
            <a:fld id="{D3E4E29C-9478-40CB-B885-8083C7A499E9}" type="datetime1">
              <a:rPr lang="cs-CZ" smtClean="0"/>
              <a:t>11.12.2021</a:t>
            </a:fld>
            <a:endParaRPr lang="en-US" dirty="0"/>
          </a:p>
        </p:txBody>
      </p:sp>
      <p:sp>
        <p:nvSpPr>
          <p:cNvPr id="8" name="Zástupný symbol pro zápatí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p>
            <a:pPr rtl="0"/>
            <a:endParaRPr lang="en-US" dirty="0"/>
          </a:p>
        </p:txBody>
      </p:sp>
      <p:sp>
        <p:nvSpPr>
          <p:cNvPr id="11" name="Zástupný symbol pro číslo snímku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ě obsahové části">
    <p:spTree>
      <p:nvGrpSpPr>
        <p:cNvPr id="1" name=""/>
        <p:cNvGrpSpPr/>
        <p:nvPr/>
      </p:nvGrpSpPr>
      <p:grpSpPr>
        <a:xfrm>
          <a:off x="0" y="0"/>
          <a:ext cx="0" cy="0"/>
          <a:chOff x="0" y="0"/>
          <a:chExt cx="0" cy="0"/>
        </a:xfrm>
      </p:grpSpPr>
      <p:sp>
        <p:nvSpPr>
          <p:cNvPr id="8" name="Nadpis 7"/>
          <p:cNvSpPr>
            <a:spLocks noGrp="1"/>
          </p:cNvSpPr>
          <p:nvPr>
            <p:ph type="title"/>
          </p:nvPr>
        </p:nvSpPr>
        <p:spPr>
          <a:xfrm>
            <a:off x="1097280" y="286603"/>
            <a:ext cx="10058400" cy="1450757"/>
          </a:xfrm>
        </p:spPr>
        <p:txBody>
          <a:bodyPr rtlCol="0"/>
          <a:lstStyle/>
          <a:p>
            <a:pPr rtl="0"/>
            <a:r>
              <a:rPr lang="cs-CZ"/>
              <a:t>Kliknutím lze upravit styl.</a:t>
            </a:r>
            <a:endParaRPr lang="en-US" dirty="0"/>
          </a:p>
        </p:txBody>
      </p:sp>
      <p:sp>
        <p:nvSpPr>
          <p:cNvPr id="3" name="Zástupný symbol pro obsah 2"/>
          <p:cNvSpPr>
            <a:spLocks noGrp="1"/>
          </p:cNvSpPr>
          <p:nvPr>
            <p:ph sz="half" idx="1"/>
          </p:nvPr>
        </p:nvSpPr>
        <p:spPr>
          <a:xfrm>
            <a:off x="1097280" y="2120900"/>
            <a:ext cx="4639736" cy="3748193"/>
          </a:xfrm>
        </p:spPr>
        <p:txBody>
          <a:bodyPr rtlCol="0"/>
          <a:lstStyle/>
          <a:p>
            <a:pPr lvl="0" rtl="0"/>
            <a:r>
              <a:rPr lang="cs-CZ"/>
              <a:t>Po kliknutí můžete upravovat styly textu v předloze.</a:t>
            </a:r>
          </a:p>
          <a:p>
            <a:pPr lvl="1" rtl="0"/>
            <a:r>
              <a:rPr lang="cs-CZ"/>
              <a:t>Druhá úroveň</a:t>
            </a:r>
          </a:p>
          <a:p>
            <a:pPr lvl="2" rtl="0"/>
            <a:r>
              <a:rPr lang="cs-CZ"/>
              <a:t>Třetí úroveň</a:t>
            </a:r>
          </a:p>
          <a:p>
            <a:pPr lvl="3" rtl="0"/>
            <a:r>
              <a:rPr lang="cs-CZ"/>
              <a:t>Čtvrtá úroveň</a:t>
            </a:r>
          </a:p>
          <a:p>
            <a:pPr lvl="4" rtl="0"/>
            <a:r>
              <a:rPr lang="cs-CZ"/>
              <a:t>Pátá úroveň</a:t>
            </a:r>
            <a:endParaRPr lang="en-US" dirty="0"/>
          </a:p>
        </p:txBody>
      </p:sp>
      <p:sp>
        <p:nvSpPr>
          <p:cNvPr id="4" name="Zástupný symbol pro obsah 3"/>
          <p:cNvSpPr>
            <a:spLocks noGrp="1"/>
          </p:cNvSpPr>
          <p:nvPr>
            <p:ph sz="half" idx="2"/>
          </p:nvPr>
        </p:nvSpPr>
        <p:spPr>
          <a:xfrm>
            <a:off x="6515944" y="2120900"/>
            <a:ext cx="4639736" cy="3748194"/>
          </a:xfrm>
        </p:spPr>
        <p:txBody>
          <a:bodyPr rtlCol="0"/>
          <a:lstStyle/>
          <a:p>
            <a:pPr lvl="0" rtl="0"/>
            <a:r>
              <a:rPr lang="cs-CZ"/>
              <a:t>Po kliknutí můžete upravovat styly textu v předloze.</a:t>
            </a:r>
          </a:p>
          <a:p>
            <a:pPr lvl="1" rtl="0"/>
            <a:r>
              <a:rPr lang="cs-CZ"/>
              <a:t>Druhá úroveň</a:t>
            </a:r>
          </a:p>
          <a:p>
            <a:pPr lvl="2" rtl="0"/>
            <a:r>
              <a:rPr lang="cs-CZ"/>
              <a:t>Třetí úroveň</a:t>
            </a:r>
          </a:p>
          <a:p>
            <a:pPr lvl="3" rtl="0"/>
            <a:r>
              <a:rPr lang="cs-CZ"/>
              <a:t>Čtvrtá úroveň</a:t>
            </a:r>
          </a:p>
          <a:p>
            <a:pPr lvl="4" rtl="0"/>
            <a:r>
              <a:rPr lang="cs-CZ"/>
              <a:t>Pátá úroveň</a:t>
            </a:r>
            <a:endParaRPr lang="en-US" dirty="0"/>
          </a:p>
        </p:txBody>
      </p:sp>
      <p:sp>
        <p:nvSpPr>
          <p:cNvPr id="2" name="Zástupný symbol pro datum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ECD01282-382C-4BEC-BF1E-B43C436AE95C}" type="datetime1">
              <a:rPr lang="cs-CZ" smtClean="0"/>
              <a:t>11.12.2021</a:t>
            </a:fld>
            <a:endParaRPr lang="en-US" dirty="0"/>
          </a:p>
        </p:txBody>
      </p:sp>
      <p:sp>
        <p:nvSpPr>
          <p:cNvPr id="9" name="Zástupný symbol pro zápatí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endParaRPr lang="en-US" dirty="0"/>
          </a:p>
        </p:txBody>
      </p:sp>
      <p:sp>
        <p:nvSpPr>
          <p:cNvPr id="10" name="Zástupný symbol pro číslo snímku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Nadpis 9"/>
          <p:cNvSpPr>
            <a:spLocks noGrp="1"/>
          </p:cNvSpPr>
          <p:nvPr>
            <p:ph type="title"/>
          </p:nvPr>
        </p:nvSpPr>
        <p:spPr>
          <a:xfrm>
            <a:off x="1097280" y="286603"/>
            <a:ext cx="10058400" cy="1450757"/>
          </a:xfrm>
        </p:spPr>
        <p:txBody>
          <a:bodyPr rtlCol="0"/>
          <a:lstStyle/>
          <a:p>
            <a:pPr rtl="0"/>
            <a:r>
              <a:rPr lang="cs-CZ"/>
              <a:t>Kliknutím lze upravit styl.</a:t>
            </a:r>
            <a:endParaRPr lang="en-US" dirty="0"/>
          </a:p>
        </p:txBody>
      </p:sp>
      <p:sp>
        <p:nvSpPr>
          <p:cNvPr id="3" name="Zástupný symbol pro text 2"/>
          <p:cNvSpPr>
            <a:spLocks noGrp="1"/>
          </p:cNvSpPr>
          <p:nvPr>
            <p:ph type="body" idx="1"/>
          </p:nvPr>
        </p:nvSpPr>
        <p:spPr>
          <a:xfrm>
            <a:off x="1097280"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a:t>Po kliknutí můžete upravovat styly textu v předloze.</a:t>
            </a:r>
          </a:p>
        </p:txBody>
      </p:sp>
      <p:sp>
        <p:nvSpPr>
          <p:cNvPr id="4" name="Zástupný symbol pro obsah 3"/>
          <p:cNvSpPr>
            <a:spLocks noGrp="1"/>
          </p:cNvSpPr>
          <p:nvPr>
            <p:ph sz="half" idx="2"/>
          </p:nvPr>
        </p:nvSpPr>
        <p:spPr>
          <a:xfrm>
            <a:off x="1097280" y="2958274"/>
            <a:ext cx="4639736" cy="2910821"/>
          </a:xfrm>
        </p:spPr>
        <p:txBody>
          <a:bodyPr rtlCol="0"/>
          <a:lstStyle/>
          <a:p>
            <a:pPr lvl="0" rtl="0"/>
            <a:r>
              <a:rPr lang="cs-CZ"/>
              <a:t>Po kliknutí můžete upravovat styly textu v předloze.</a:t>
            </a:r>
          </a:p>
          <a:p>
            <a:pPr lvl="1" rtl="0"/>
            <a:r>
              <a:rPr lang="cs-CZ"/>
              <a:t>Druhá úroveň</a:t>
            </a:r>
          </a:p>
          <a:p>
            <a:pPr lvl="2" rtl="0"/>
            <a:r>
              <a:rPr lang="cs-CZ"/>
              <a:t>Třetí úroveň</a:t>
            </a:r>
          </a:p>
          <a:p>
            <a:pPr lvl="3" rtl="0"/>
            <a:r>
              <a:rPr lang="cs-CZ"/>
              <a:t>Čtvrtá úroveň</a:t>
            </a:r>
          </a:p>
          <a:p>
            <a:pPr lvl="4" rtl="0"/>
            <a:r>
              <a:rPr lang="cs-CZ"/>
              <a:t>Pátá úroveň</a:t>
            </a:r>
            <a:endParaRPr lang="en-US" dirty="0"/>
          </a:p>
        </p:txBody>
      </p:sp>
      <p:sp>
        <p:nvSpPr>
          <p:cNvPr id="5" name="Zástupný symbol pro text 4"/>
          <p:cNvSpPr>
            <a:spLocks noGrp="1"/>
          </p:cNvSpPr>
          <p:nvPr>
            <p:ph type="body" sz="quarter" idx="3"/>
          </p:nvPr>
        </p:nvSpPr>
        <p:spPr>
          <a:xfrm>
            <a:off x="6515944"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a:t>Po kliknutí můžete upravovat styly textu v předloze.</a:t>
            </a:r>
          </a:p>
        </p:txBody>
      </p:sp>
      <p:sp>
        <p:nvSpPr>
          <p:cNvPr id="6" name="Zástupný symbol pro obsah 5"/>
          <p:cNvSpPr>
            <a:spLocks noGrp="1"/>
          </p:cNvSpPr>
          <p:nvPr>
            <p:ph sz="quarter" idx="4"/>
          </p:nvPr>
        </p:nvSpPr>
        <p:spPr>
          <a:xfrm>
            <a:off x="6515944" y="2958273"/>
            <a:ext cx="4639736" cy="2910821"/>
          </a:xfrm>
        </p:spPr>
        <p:txBody>
          <a:bodyPr rtlCol="0"/>
          <a:lstStyle/>
          <a:p>
            <a:pPr lvl="0" rtl="0"/>
            <a:r>
              <a:rPr lang="cs-CZ"/>
              <a:t>Po kliknutí můžete upravovat styly textu v předloze.</a:t>
            </a:r>
          </a:p>
          <a:p>
            <a:pPr lvl="1" rtl="0"/>
            <a:r>
              <a:rPr lang="cs-CZ"/>
              <a:t>Druhá úroveň</a:t>
            </a:r>
          </a:p>
          <a:p>
            <a:pPr lvl="2" rtl="0"/>
            <a:r>
              <a:rPr lang="cs-CZ"/>
              <a:t>Třetí úroveň</a:t>
            </a:r>
          </a:p>
          <a:p>
            <a:pPr lvl="3" rtl="0"/>
            <a:r>
              <a:rPr lang="cs-CZ"/>
              <a:t>Čtvrtá úroveň</a:t>
            </a:r>
          </a:p>
          <a:p>
            <a:pPr lvl="4" rtl="0"/>
            <a:r>
              <a:rPr lang="cs-CZ"/>
              <a:t>Pátá úroveň</a:t>
            </a:r>
            <a:endParaRPr lang="en-US" dirty="0"/>
          </a:p>
        </p:txBody>
      </p:sp>
      <p:sp>
        <p:nvSpPr>
          <p:cNvPr id="2" name="Zástupný symbol pro datum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8EFFA001-1288-4B91-8F38-F652FDAD1948}" type="datetime1">
              <a:rPr lang="cs-CZ" smtClean="0"/>
              <a:t>11.12.2021</a:t>
            </a:fld>
            <a:endParaRPr lang="en-US" dirty="0"/>
          </a:p>
        </p:txBody>
      </p:sp>
      <p:sp>
        <p:nvSpPr>
          <p:cNvPr id="11" name="Zástupný symbol pro zápatí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endParaRPr lang="en-US" dirty="0"/>
          </a:p>
        </p:txBody>
      </p:sp>
      <p:sp>
        <p:nvSpPr>
          <p:cNvPr id="12" name="Zástupný symbol pro číslo snímku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a:t>Kliknutím lze upravit styl.</a:t>
            </a:r>
            <a:endParaRPr lang="en-US" dirty="0"/>
          </a:p>
        </p:txBody>
      </p:sp>
      <p:sp>
        <p:nvSpPr>
          <p:cNvPr id="6" name="Zástupný symbol pro datum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26F2F52B-EF36-4385-B68C-26B683FC6FB0}" type="datetime1">
              <a:rPr lang="cs-CZ" smtClean="0"/>
              <a:t>11.12.2021</a:t>
            </a:fld>
            <a:endParaRPr lang="en-US" dirty="0"/>
          </a:p>
        </p:txBody>
      </p:sp>
      <p:sp>
        <p:nvSpPr>
          <p:cNvPr id="7" name="Zástupný symbol pro zápatí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endParaRPr lang="en-US" dirty="0"/>
          </a:p>
        </p:txBody>
      </p:sp>
      <p:sp>
        <p:nvSpPr>
          <p:cNvPr id="8" name="Zástupný symbol pro číslo snímku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é">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Zástupný symbol pro datum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BD2C2BC2-E937-462E-A053-77029519E0A6}" type="datetime1">
              <a:rPr lang="cs-CZ" smtClean="0"/>
              <a:t>11.12.2021</a:t>
            </a:fld>
            <a:endParaRPr lang="en-US" dirty="0"/>
          </a:p>
        </p:txBody>
      </p:sp>
      <p:sp>
        <p:nvSpPr>
          <p:cNvPr id="3" name="Zástupný symbol pro zápatí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endParaRPr lang="en-US" dirty="0"/>
          </a:p>
        </p:txBody>
      </p:sp>
      <p:sp>
        <p:nvSpPr>
          <p:cNvPr id="4" name="Zástupný symbol pro číslo snímku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p:cNvSpPr>
            <a:spLocks noGrp="1"/>
          </p:cNvSpPr>
          <p:nvPr>
            <p:ph type="title"/>
          </p:nvPr>
        </p:nvSpPr>
        <p:spPr>
          <a:xfrm>
            <a:off x="643466" y="786383"/>
            <a:ext cx="3517567" cy="2093975"/>
          </a:xfrm>
        </p:spPr>
        <p:txBody>
          <a:bodyPr rtlCol="0" anchor="b">
            <a:normAutofit/>
          </a:bodyPr>
          <a:lstStyle>
            <a:lvl1pPr>
              <a:lnSpc>
                <a:spcPct val="90000"/>
              </a:lnSpc>
              <a:defRPr sz="3600" b="0">
                <a:solidFill>
                  <a:srgbClr val="FFFFFF"/>
                </a:solidFill>
              </a:defRPr>
            </a:lvl1pPr>
          </a:lstStyle>
          <a:p>
            <a:pPr rtl="0"/>
            <a:r>
              <a:rPr lang="cs-CZ"/>
              <a:t>Kliknutím lze upravit styl.</a:t>
            </a:r>
            <a:endParaRPr lang="en-US" dirty="0"/>
          </a:p>
        </p:txBody>
      </p:sp>
      <p:sp>
        <p:nvSpPr>
          <p:cNvPr id="3" name="Zástupný symbol pro obsah 2"/>
          <p:cNvSpPr>
            <a:spLocks noGrp="1"/>
          </p:cNvSpPr>
          <p:nvPr>
            <p:ph idx="1"/>
          </p:nvPr>
        </p:nvSpPr>
        <p:spPr>
          <a:xfrm>
            <a:off x="5458984" y="812799"/>
            <a:ext cx="5928344" cy="5294757"/>
          </a:xfrm>
        </p:spPr>
        <p:txBody>
          <a:bodyPr rtlCol="0"/>
          <a:lstStyle/>
          <a:p>
            <a:pPr lvl="0" rtl="0"/>
            <a:r>
              <a:rPr lang="cs-CZ"/>
              <a:t>Po kliknutí můžete upravovat styly textu v předloze.</a:t>
            </a:r>
          </a:p>
          <a:p>
            <a:pPr lvl="1" rtl="0"/>
            <a:r>
              <a:rPr lang="cs-CZ"/>
              <a:t>Druhá úroveň</a:t>
            </a:r>
          </a:p>
          <a:p>
            <a:pPr lvl="2" rtl="0"/>
            <a:r>
              <a:rPr lang="cs-CZ"/>
              <a:t>Třetí úroveň</a:t>
            </a:r>
          </a:p>
          <a:p>
            <a:pPr lvl="3" rtl="0"/>
            <a:r>
              <a:rPr lang="cs-CZ"/>
              <a:t>Čtvrtá úroveň</a:t>
            </a:r>
          </a:p>
          <a:p>
            <a:pPr lvl="4" rtl="0"/>
            <a:r>
              <a:rPr lang="cs-CZ"/>
              <a:t>Pátá úroveň</a:t>
            </a:r>
            <a:endParaRPr lang="en-US" dirty="0"/>
          </a:p>
        </p:txBody>
      </p:sp>
      <p:sp>
        <p:nvSpPr>
          <p:cNvPr id="4" name="Zástupný symbol pro text 3"/>
          <p:cNvSpPr>
            <a:spLocks noGrp="1"/>
          </p:cNvSpPr>
          <p:nvPr>
            <p:ph type="body" sz="half" idx="2"/>
          </p:nvPr>
        </p:nvSpPr>
        <p:spPr>
          <a:xfrm>
            <a:off x="643465" y="3043050"/>
            <a:ext cx="3517567" cy="3064505"/>
          </a:xfrm>
        </p:spPr>
        <p:txBody>
          <a:bodyPr lIns="91440" rIns="91440" rtlCol="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a:t>Po kliknutí můžete upravovat styly textu v předloze.</a:t>
            </a:r>
          </a:p>
        </p:txBody>
      </p:sp>
      <p:sp>
        <p:nvSpPr>
          <p:cNvPr id="5" name="Zástupný symbol pro datum 4"/>
          <p:cNvSpPr>
            <a:spLocks noGrp="1"/>
          </p:cNvSpPr>
          <p:nvPr>
            <p:ph type="dt" sz="half" idx="10"/>
          </p:nvPr>
        </p:nvSpPr>
        <p:spPr>
          <a:xfrm>
            <a:off x="643464" y="6446520"/>
            <a:ext cx="3517568" cy="365125"/>
          </a:xfrm>
        </p:spPr>
        <p:txBody>
          <a:bodyPr rtlCol="0"/>
          <a:lstStyle>
            <a:lvl1pPr algn="l">
              <a:defRPr/>
            </a:lvl1pPr>
          </a:lstStyle>
          <a:p>
            <a:pPr rtl="0"/>
            <a:fld id="{AE82B159-E07C-4CB9-92A4-E7A9600AB687}" type="datetime1">
              <a:rPr lang="cs-CZ" smtClean="0"/>
              <a:t>11.12.2021</a:t>
            </a:fld>
            <a:endParaRPr lang="en-US" dirty="0"/>
          </a:p>
        </p:txBody>
      </p:sp>
      <p:sp>
        <p:nvSpPr>
          <p:cNvPr id="6" name="Zástupný symbol pro zápatí 5"/>
          <p:cNvSpPr>
            <a:spLocks noGrp="1"/>
          </p:cNvSpPr>
          <p:nvPr>
            <p:ph type="ftr" sz="quarter" idx="11"/>
          </p:nvPr>
        </p:nvSpPr>
        <p:spPr>
          <a:xfrm>
            <a:off x="5458983" y="6446520"/>
            <a:ext cx="5334019" cy="365125"/>
          </a:xfrm>
        </p:spPr>
        <p:txBody>
          <a:bodyPr rtlCol="0"/>
          <a:lstStyle>
            <a:lvl1pPr algn="l">
              <a:defRPr>
                <a:solidFill>
                  <a:schemeClr val="tx2"/>
                </a:solidFill>
              </a:defRPr>
            </a:lvl1pPr>
          </a:lstStyle>
          <a:p>
            <a:pPr rtl="0"/>
            <a:endParaRPr lang="en-US" dirty="0"/>
          </a:p>
        </p:txBody>
      </p:sp>
      <p:sp>
        <p:nvSpPr>
          <p:cNvPr id="7" name="Zástupný symbol pro číslo snímku 6"/>
          <p:cNvSpPr>
            <a:spLocks noGrp="1"/>
          </p:cNvSpPr>
          <p:nvPr>
            <p:ph type="sldNum" sz="quarter" idx="12"/>
          </p:nvPr>
        </p:nvSpPr>
        <p:spPr/>
        <p:txBody>
          <a:bodyPr rtlCol="0"/>
          <a:lstStyle>
            <a:lvl1pPr>
              <a:defRPr>
                <a:solidFill>
                  <a:schemeClr val="tx2"/>
                </a:solidFill>
              </a:defRPr>
            </a:lvl1pPr>
          </a:lstStyle>
          <a:p>
            <a:pPr rtl="0"/>
            <a:fld id="{3A98EE3D-8CD1-4C3F-BD1C-C98C9596463C}" type="slidenum">
              <a:rPr lang="en-US" smtClean="0"/>
              <a:pPr rtl="0"/>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Zástupný symbol obrázku 2"/>
          <p:cNvSpPr>
            <a:spLocks noGrp="1" noChangeAspect="1"/>
          </p:cNvSpPr>
          <p:nvPr>
            <p:ph type="pic" idx="1"/>
          </p:nvPr>
        </p:nvSpPr>
        <p:spPr>
          <a:xfrm>
            <a:off x="15" y="0"/>
            <a:ext cx="12191985" cy="4578350"/>
          </a:xfrm>
          <a:solidFill>
            <a:schemeClr val="bg1">
              <a:lumMod val="85000"/>
            </a:schemeClr>
          </a:solidFill>
        </p:spPr>
        <p:txBody>
          <a:bodyPr lIns="457200" tIns="45720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cs-CZ"/>
              <a:t>Kliknutím na ikonu přidáte obrázek.</a:t>
            </a:r>
            <a:endParaRPr lang="en-US" dirty="0"/>
          </a:p>
        </p:txBody>
      </p:sp>
      <p:sp>
        <p:nvSpPr>
          <p:cNvPr id="2" name="Nadpis 1"/>
          <p:cNvSpPr>
            <a:spLocks noGrp="1"/>
          </p:cNvSpPr>
          <p:nvPr>
            <p:ph type="title"/>
          </p:nvPr>
        </p:nvSpPr>
        <p:spPr>
          <a:xfrm>
            <a:off x="1097279" y="4799362"/>
            <a:ext cx="10113645" cy="743682"/>
          </a:xfrm>
        </p:spPr>
        <p:txBody>
          <a:bodyPr tIns="0" bIns="0" rtlCol="0" anchor="b">
            <a:noAutofit/>
          </a:bodyPr>
          <a:lstStyle>
            <a:lvl1pPr>
              <a:defRPr sz="3300" b="0">
                <a:solidFill>
                  <a:srgbClr val="FFFFFF"/>
                </a:solidFill>
              </a:defRPr>
            </a:lvl1pPr>
          </a:lstStyle>
          <a:p>
            <a:pPr rtl="0"/>
            <a:r>
              <a:rPr lang="cs-CZ"/>
              <a:t>Kliknutím lze upravit styl.</a:t>
            </a:r>
            <a:endParaRPr lang="en-US" dirty="0"/>
          </a:p>
        </p:txBody>
      </p:sp>
      <p:sp>
        <p:nvSpPr>
          <p:cNvPr id="4" name="Zástupný symbol pro text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a:t>Po kliknutí můžete upravovat styly textu v předloze.</a:t>
            </a:r>
          </a:p>
        </p:txBody>
      </p:sp>
      <p:sp>
        <p:nvSpPr>
          <p:cNvPr id="5" name="Zástupný symbol pro datum 4"/>
          <p:cNvSpPr>
            <a:spLocks noGrp="1"/>
          </p:cNvSpPr>
          <p:nvPr>
            <p:ph type="dt" sz="half" idx="10"/>
          </p:nvPr>
        </p:nvSpPr>
        <p:spPr/>
        <p:txBody>
          <a:bodyPr rtlCol="0"/>
          <a:lstStyle>
            <a:lvl1pPr>
              <a:defRPr/>
            </a:lvl1pPr>
          </a:lstStyle>
          <a:p>
            <a:pPr rtl="0"/>
            <a:fld id="{DE121A66-A1E7-4CF3-A514-5864B0060CFE}" type="datetime1">
              <a:rPr lang="cs-CZ" smtClean="0"/>
              <a:t>11.12.2021</a:t>
            </a:fld>
            <a:endParaRPr lang="en-US" dirty="0"/>
          </a:p>
        </p:txBody>
      </p:sp>
      <p:sp>
        <p:nvSpPr>
          <p:cNvPr id="6" name="Zástupný symbol pro zápatí 5"/>
          <p:cNvSpPr>
            <a:spLocks noGrp="1"/>
          </p:cNvSpPr>
          <p:nvPr>
            <p:ph type="ftr" sz="quarter" idx="11"/>
          </p:nvPr>
        </p:nvSpPr>
        <p:spPr>
          <a:xfrm>
            <a:off x="1097279" y="6446838"/>
            <a:ext cx="6818262" cy="365125"/>
          </a:xfrm>
        </p:spPr>
        <p:txBody>
          <a:bodyPr rtlCol="0"/>
          <a:lstStyle/>
          <a:p>
            <a:pPr algn="l" rtl="0"/>
            <a:endParaRPr lang="en-US" dirty="0"/>
          </a:p>
        </p:txBody>
      </p:sp>
      <p:sp>
        <p:nvSpPr>
          <p:cNvPr id="7" name="Zástupný symbol pro číslo snímku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Zástupný symbol pro nadpis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cs"/>
              <a:t>Kliknutím můžete upravit styl předlohy nadpisů.</a:t>
            </a:r>
            <a:endParaRPr lang="en-US" dirty="0"/>
          </a:p>
        </p:txBody>
      </p:sp>
      <p:sp>
        <p:nvSpPr>
          <p:cNvPr id="3" name="Zástupný symbol pro text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rtl="0"/>
            <a:r>
              <a:rPr lang="cs"/>
              <a:t>Kliknutím můžete upravit styly předlohy textu.</a:t>
            </a:r>
          </a:p>
          <a:p>
            <a:pPr lvl="1" rtl="0"/>
            <a:r>
              <a:rPr lang="cs"/>
              <a:t>Druhá úroveň</a:t>
            </a:r>
          </a:p>
          <a:p>
            <a:pPr lvl="2" rtl="0"/>
            <a:r>
              <a:rPr lang="cs"/>
              <a:t>Třetí úroveň</a:t>
            </a:r>
          </a:p>
          <a:p>
            <a:pPr lvl="3" rtl="0"/>
            <a:r>
              <a:rPr lang="cs"/>
              <a:t>Čtvrtá úroveň</a:t>
            </a:r>
          </a:p>
          <a:p>
            <a:pPr lvl="4" rtl="0"/>
            <a:r>
              <a:rPr lang="cs"/>
              <a:t>Pátá úroveň</a:t>
            </a:r>
            <a:endParaRPr lang="en-US" dirty="0"/>
          </a:p>
        </p:txBody>
      </p:sp>
      <p:sp>
        <p:nvSpPr>
          <p:cNvPr id="4" name="Zástupný symbol pro datum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pPr rtl="0"/>
            <a:fld id="{4A0AA7D3-9C6A-469F-BADB-E9850326DE88}" type="datetime1">
              <a:rPr lang="cs-CZ" smtClean="0"/>
              <a:t>11.12.2021</a:t>
            </a:fld>
            <a:endParaRPr lang="en-US" dirty="0"/>
          </a:p>
        </p:txBody>
      </p:sp>
      <p:sp>
        <p:nvSpPr>
          <p:cNvPr id="5" name="Zástupné zápatí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pPr rtl="0"/>
            <a:endParaRPr lang="en-US" dirty="0"/>
          </a:p>
        </p:txBody>
      </p:sp>
      <p:sp>
        <p:nvSpPr>
          <p:cNvPr id="6" name="Zástupný symbol pro číslo snímku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pPr rtl="0"/>
            <a:fld id="{3A98EE3D-8CD1-4C3F-BD1C-C98C9596463C}" type="slidenum">
              <a:rPr lang="en-US" smtClean="0"/>
              <a:t>‹#›</a:t>
            </a:fld>
            <a:endParaRPr lang="en-US" dirty="0"/>
          </a:p>
        </p:txBody>
      </p:sp>
      <p:cxnSp>
        <p:nvCxnSpPr>
          <p:cNvPr id="10" name="Přímá spojnice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 id="2147483750" r:id="rId12"/>
    <p:sldLayoutId id="2147483751" r:id="rId13"/>
    <p:sldLayoutId id="2147483752" r:id="rId14"/>
    <p:sldLayoutId id="2147483753" r:id="rId15"/>
  </p:sldLayoutIdLst>
  <p:hf sldNum="0" hdr="0" ftr="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ti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zinzinowebstorage.blob.core.windows.net/science/Oksidativ_stability_index_OSI.pdf"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www.szu.cz/tema/bezpecnost-potravin/seznamte-se-se-stanovenim-omega-3-indexu-a-odvozenych?highlightWords=omega-3"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3.ti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FD68DA-43BA-4508-8DE2-BA9BB7B2FA5B}"/>
              </a:ext>
            </a:extLst>
          </p:cNvPr>
          <p:cNvSpPr>
            <a:spLocks noGrp="1"/>
          </p:cNvSpPr>
          <p:nvPr>
            <p:ph type="ctrTitle"/>
          </p:nvPr>
        </p:nvSpPr>
        <p:spPr>
          <a:xfrm>
            <a:off x="4695049" y="2971757"/>
            <a:ext cx="7664418" cy="2321702"/>
          </a:xfrm>
        </p:spPr>
        <p:txBody>
          <a:bodyPr rtlCol="0">
            <a:normAutofit fontScale="90000"/>
          </a:bodyPr>
          <a:lstStyle/>
          <a:p>
            <a:pPr rtl="0"/>
            <a:r>
              <a:rPr lang="cs-CZ" sz="6000" b="1" dirty="0"/>
              <a:t>Farmakologická výživa </a:t>
            </a:r>
            <a:br>
              <a:rPr lang="cs-CZ" sz="6000" b="1" dirty="0"/>
            </a:br>
            <a:br>
              <a:rPr lang="cs-CZ" sz="6000" b="1" dirty="0"/>
            </a:br>
            <a:r>
              <a:rPr lang="cs-CZ" sz="6000" b="1" dirty="0"/>
              <a:t>Diagnostika </a:t>
            </a:r>
            <a:br>
              <a:rPr lang="cs-CZ" sz="6000" b="1" dirty="0"/>
            </a:br>
            <a:r>
              <a:rPr lang="cs" sz="6000" dirty="0"/>
              <a:t>Omega 3 index</a:t>
            </a:r>
            <a:br>
              <a:rPr lang="cs" sz="6000" dirty="0"/>
            </a:br>
            <a:br>
              <a:rPr lang="cs" sz="6000" dirty="0"/>
            </a:br>
            <a:r>
              <a:rPr lang="cs" sz="6000" dirty="0"/>
              <a:t>Rovnováha v praxi</a:t>
            </a:r>
          </a:p>
        </p:txBody>
      </p:sp>
      <p:sp>
        <p:nvSpPr>
          <p:cNvPr id="3" name="Podnadpis 2">
            <a:extLst>
              <a:ext uri="{FF2B5EF4-FFF2-40B4-BE49-F238E27FC236}">
                <a16:creationId xmlns:a16="http://schemas.microsoft.com/office/drawing/2014/main" id="{A8E9CFF2-3777-4FF4-A759-8491175B0B7C}"/>
              </a:ext>
            </a:extLst>
          </p:cNvPr>
          <p:cNvSpPr>
            <a:spLocks noGrp="1"/>
          </p:cNvSpPr>
          <p:nvPr>
            <p:ph type="subTitle" idx="1"/>
          </p:nvPr>
        </p:nvSpPr>
        <p:spPr>
          <a:xfrm>
            <a:off x="8708415" y="5681665"/>
            <a:ext cx="6269347" cy="1021498"/>
          </a:xfrm>
        </p:spPr>
        <p:txBody>
          <a:bodyPr rtlCol="0">
            <a:normAutofit/>
          </a:bodyPr>
          <a:lstStyle/>
          <a:p>
            <a:pPr rtl="0"/>
            <a:r>
              <a:rPr lang="cs-CZ" dirty="0">
                <a:solidFill>
                  <a:schemeClr val="tx1">
                    <a:lumMod val="85000"/>
                    <a:lumOff val="15000"/>
                  </a:schemeClr>
                </a:solidFill>
              </a:rPr>
              <a:t>Adam</a:t>
            </a:r>
            <a:r>
              <a:rPr lang="cs" dirty="0">
                <a:solidFill>
                  <a:schemeClr val="tx1">
                    <a:lumMod val="85000"/>
                    <a:lumOff val="15000"/>
                  </a:schemeClr>
                </a:solidFill>
              </a:rPr>
              <a:t> škoda</a:t>
            </a:r>
            <a:endParaRPr lang="cs" sz="2400" dirty="0">
              <a:solidFill>
                <a:schemeClr val="tx1">
                  <a:lumMod val="85000"/>
                  <a:lumOff val="15000"/>
                </a:schemeClr>
              </a:solidFill>
            </a:endParaRPr>
          </a:p>
        </p:txBody>
      </p:sp>
      <p:pic>
        <p:nvPicPr>
          <p:cNvPr id="5" name="Obrázek 4" descr="Obrázek s budovou, sezením, lavičkou a stěnou&#10;&#10;Automaticky generovaný popis">
            <a:extLst>
              <a:ext uri="{FF2B5EF4-FFF2-40B4-BE49-F238E27FC236}">
                <a16:creationId xmlns:a16="http://schemas.microsoft.com/office/drawing/2014/main" id="{282CF6DD-7FE8-4063-9551-1B7BBCE92AB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
            <a:ext cx="4635315" cy="6857999"/>
          </a:xfrm>
          <a:prstGeom prst="rect">
            <a:avLst/>
          </a:prstGeom>
        </p:spPr>
      </p:pic>
    </p:spTree>
    <p:extLst>
      <p:ext uri="{BB962C8B-B14F-4D97-AF65-F5344CB8AC3E}">
        <p14:creationId xmlns:p14="http://schemas.microsoft.com/office/powerpoint/2010/main" val="1900300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VITAS-2.png" descr="VITAS-2.png"/>
          <p:cNvPicPr>
            <a:picLocks noChangeAspect="1"/>
          </p:cNvPicPr>
          <p:nvPr/>
        </p:nvPicPr>
        <p:blipFill>
          <a:blip r:embed="rId2"/>
          <a:srcRect l="32622" r="16981"/>
          <a:stretch>
            <a:fillRect/>
          </a:stretch>
        </p:blipFill>
        <p:spPr>
          <a:xfrm>
            <a:off x="6080971" y="711496"/>
            <a:ext cx="4869423" cy="5435009"/>
          </a:xfrm>
          <a:prstGeom prst="rect">
            <a:avLst/>
          </a:prstGeom>
          <a:ln w="12700">
            <a:miter lim="400000"/>
          </a:ln>
        </p:spPr>
      </p:pic>
      <p:sp>
        <p:nvSpPr>
          <p:cNvPr id="331" name="Official partners of:…"/>
          <p:cNvSpPr txBox="1"/>
          <p:nvPr/>
        </p:nvSpPr>
        <p:spPr>
          <a:xfrm>
            <a:off x="1553024" y="2729236"/>
            <a:ext cx="2780506" cy="3048849"/>
          </a:xfrm>
          <a:prstGeom prst="rect">
            <a:avLst/>
          </a:prstGeom>
          <a:ln w="12700">
            <a:miter lim="400000"/>
          </a:ln>
          <a:extLst>
            <a:ext uri="{C572A759-6A51-4108-AA02-DFA0A04FC94B}">
              <ma14:wrappingTextBoxFlag xmlns:ma14="http://schemas.microsoft.com/office/mac/drawingml/2011/main" xmlns="" val="1"/>
            </a:ext>
          </a:extLst>
        </p:spPr>
        <p:txBody>
          <a:bodyPr wrap="none" lIns="20130" tIns="20130" rIns="20130" bIns="20130">
            <a:spAutoFit/>
          </a:bodyPr>
          <a:lstStyle/>
          <a:p>
            <a:pPr algn="l">
              <a:lnSpc>
                <a:spcPct val="110000"/>
              </a:lnSpc>
              <a:buClr>
                <a:srgbClr val="686A69"/>
              </a:buClr>
              <a:defRPr sz="3000" i="1">
                <a:latin typeface="Open Sans Bold"/>
                <a:ea typeface="Open Sans Bold"/>
                <a:cs typeface="Open Sans Bold"/>
                <a:sym typeface="Open Sans Bold"/>
              </a:defRPr>
            </a:pPr>
            <a:r>
              <a:rPr lang="cs-CZ" sz="1189" dirty="0">
                <a:solidFill>
                  <a:srgbClr val="000000"/>
                </a:solidFill>
                <a:latin typeface="Open Sans Bold" panose="020B0806030504020204" pitchFamily="34" charset="0"/>
                <a:ea typeface="Open Sans Bold" panose="020B0806030504020204" pitchFamily="34" charset="0"/>
                <a:cs typeface="Open Sans Bold" panose="020B0806030504020204" pitchFamily="34" charset="0"/>
              </a:rPr>
              <a:t>Oficiální partneři:</a:t>
            </a:r>
          </a:p>
          <a:p>
            <a:pPr marL="90588" indent="-90588" defTabSz="181175">
              <a:lnSpc>
                <a:spcPct val="110000"/>
              </a:lnSpc>
              <a:buClr>
                <a:srgbClr val="686A69"/>
              </a:buClr>
              <a:buChar char="•"/>
              <a:defRPr sz="3000"/>
            </a:pPr>
            <a:r>
              <a:rPr lang="cs-CZ" sz="1189" dirty="0">
                <a:solidFill>
                  <a:srgbClr val="000000"/>
                </a:solidFill>
                <a:latin typeface="Open Sans Light"/>
                <a:ea typeface="Open Sans Light"/>
                <a:cs typeface="Open Sans Light"/>
              </a:rPr>
              <a:t>Harvard University, US </a:t>
            </a:r>
          </a:p>
          <a:p>
            <a:pPr marL="90588" indent="-90588" defTabSz="181175">
              <a:lnSpc>
                <a:spcPct val="110000"/>
              </a:lnSpc>
              <a:buClr>
                <a:srgbClr val="686A69"/>
              </a:buClr>
              <a:buChar char="•"/>
              <a:defRPr sz="3000"/>
            </a:pPr>
            <a:r>
              <a:rPr lang="cs-CZ" sz="1189" dirty="0">
                <a:solidFill>
                  <a:srgbClr val="000000"/>
                </a:solidFill>
                <a:latin typeface="Open Sans Light"/>
                <a:ea typeface="Open Sans Light"/>
                <a:cs typeface="Open Sans Light"/>
              </a:rPr>
              <a:t>University </a:t>
            </a:r>
            <a:r>
              <a:rPr lang="cs-CZ" sz="1189" dirty="0" err="1">
                <a:solidFill>
                  <a:srgbClr val="000000"/>
                </a:solidFill>
                <a:latin typeface="Open Sans Light"/>
                <a:ea typeface="Open Sans Light"/>
                <a:cs typeface="Open Sans Light"/>
              </a:rPr>
              <a:t>of</a:t>
            </a:r>
            <a:r>
              <a:rPr lang="cs-CZ" sz="1189" dirty="0">
                <a:solidFill>
                  <a:srgbClr val="000000"/>
                </a:solidFill>
                <a:latin typeface="Open Sans Light"/>
                <a:ea typeface="Open Sans Light"/>
                <a:cs typeface="Open Sans Light"/>
              </a:rPr>
              <a:t> Cambridge, UK</a:t>
            </a:r>
          </a:p>
          <a:p>
            <a:pPr marL="90588" indent="-90588" defTabSz="181175">
              <a:lnSpc>
                <a:spcPct val="110000"/>
              </a:lnSpc>
              <a:buClr>
                <a:srgbClr val="686A69"/>
              </a:buClr>
              <a:buChar char="•"/>
              <a:defRPr sz="3000"/>
            </a:pPr>
            <a:r>
              <a:rPr lang="cs-CZ" sz="1189" dirty="0" err="1">
                <a:solidFill>
                  <a:srgbClr val="000000"/>
                </a:solidFill>
                <a:latin typeface="Open Sans Light"/>
                <a:ea typeface="Open Sans Light"/>
                <a:cs typeface="Open Sans Light"/>
              </a:rPr>
              <a:t>Kings</a:t>
            </a:r>
            <a:r>
              <a:rPr lang="cs-CZ" sz="1189" dirty="0">
                <a:solidFill>
                  <a:srgbClr val="000000"/>
                </a:solidFill>
                <a:latin typeface="Open Sans Light"/>
                <a:ea typeface="Open Sans Light"/>
                <a:cs typeface="Open Sans Light"/>
              </a:rPr>
              <a:t> </a:t>
            </a:r>
            <a:r>
              <a:rPr lang="cs-CZ" sz="1189" dirty="0" err="1">
                <a:solidFill>
                  <a:srgbClr val="000000"/>
                </a:solidFill>
                <a:latin typeface="Open Sans Light"/>
                <a:ea typeface="Open Sans Light"/>
                <a:cs typeface="Open Sans Light"/>
              </a:rPr>
              <a:t>College</a:t>
            </a:r>
            <a:r>
              <a:rPr lang="cs-CZ" sz="1189" dirty="0">
                <a:solidFill>
                  <a:srgbClr val="000000"/>
                </a:solidFill>
                <a:latin typeface="Open Sans Light"/>
                <a:ea typeface="Open Sans Light"/>
                <a:cs typeface="Open Sans Light"/>
              </a:rPr>
              <a:t> London, UK</a:t>
            </a:r>
          </a:p>
          <a:p>
            <a:pPr marL="90588" indent="-90588" defTabSz="181175">
              <a:lnSpc>
                <a:spcPct val="110000"/>
              </a:lnSpc>
              <a:buClr>
                <a:srgbClr val="686A69"/>
              </a:buClr>
              <a:buChar char="•"/>
              <a:defRPr sz="3000"/>
            </a:pPr>
            <a:r>
              <a:rPr lang="cs-CZ" sz="1189" dirty="0">
                <a:solidFill>
                  <a:srgbClr val="000000"/>
                </a:solidFill>
                <a:latin typeface="Open Sans Light"/>
                <a:ea typeface="Open Sans Light"/>
                <a:cs typeface="Open Sans Light"/>
              </a:rPr>
              <a:t>Max </a:t>
            </a:r>
            <a:r>
              <a:rPr lang="cs-CZ" sz="1189" dirty="0" err="1">
                <a:solidFill>
                  <a:srgbClr val="000000"/>
                </a:solidFill>
                <a:latin typeface="Open Sans Light"/>
                <a:ea typeface="Open Sans Light"/>
                <a:cs typeface="Open Sans Light"/>
              </a:rPr>
              <a:t>Plank</a:t>
            </a:r>
            <a:r>
              <a:rPr lang="cs-CZ" sz="1189" dirty="0">
                <a:solidFill>
                  <a:srgbClr val="000000"/>
                </a:solidFill>
                <a:latin typeface="Open Sans Light"/>
                <a:ea typeface="Open Sans Light"/>
                <a:cs typeface="Open Sans Light"/>
              </a:rPr>
              <a:t> Institute, Berlín, </a:t>
            </a:r>
            <a:r>
              <a:rPr lang="cs-CZ" sz="1189" dirty="0">
                <a:latin typeface="Open Sans Light"/>
                <a:ea typeface="Open Sans Light"/>
                <a:cs typeface="Open Sans Light"/>
              </a:rPr>
              <a:t>Německo</a:t>
            </a:r>
            <a:endParaRPr lang="cs-CZ" sz="1189" dirty="0">
              <a:solidFill>
                <a:srgbClr val="000000"/>
              </a:solidFill>
              <a:latin typeface="Open Sans Light"/>
              <a:ea typeface="Open Sans Light"/>
              <a:cs typeface="Open Sans Light"/>
            </a:endParaRPr>
          </a:p>
          <a:p>
            <a:pPr marL="90588" indent="-90588" defTabSz="181175">
              <a:lnSpc>
                <a:spcPct val="110000"/>
              </a:lnSpc>
              <a:buClr>
                <a:srgbClr val="686A69"/>
              </a:buClr>
              <a:buChar char="•"/>
              <a:defRPr sz="3000"/>
            </a:pPr>
            <a:r>
              <a:rPr lang="cs-CZ" sz="1189" dirty="0">
                <a:solidFill>
                  <a:srgbClr val="000000"/>
                </a:solidFill>
                <a:latin typeface="Open Sans Light"/>
                <a:ea typeface="Open Sans Light"/>
                <a:cs typeface="Open Sans Light"/>
              </a:rPr>
              <a:t>University </a:t>
            </a:r>
            <a:r>
              <a:rPr lang="cs-CZ" sz="1189" dirty="0" err="1">
                <a:solidFill>
                  <a:srgbClr val="000000"/>
                </a:solidFill>
                <a:latin typeface="Open Sans Light"/>
                <a:ea typeface="Open Sans Light"/>
                <a:cs typeface="Open Sans Light"/>
              </a:rPr>
              <a:t>of</a:t>
            </a:r>
            <a:r>
              <a:rPr lang="cs-CZ" sz="1189" dirty="0">
                <a:solidFill>
                  <a:srgbClr val="000000"/>
                </a:solidFill>
                <a:latin typeface="Open Sans Light"/>
                <a:ea typeface="Open Sans Light"/>
                <a:cs typeface="Open Sans Light"/>
              </a:rPr>
              <a:t> Oxford, UK</a:t>
            </a:r>
          </a:p>
          <a:p>
            <a:pPr marL="90588" indent="-90588" defTabSz="181175">
              <a:lnSpc>
                <a:spcPct val="110000"/>
              </a:lnSpc>
              <a:buClr>
                <a:srgbClr val="686A69"/>
              </a:buClr>
              <a:buChar char="•"/>
              <a:defRPr sz="3000"/>
            </a:pPr>
            <a:r>
              <a:rPr lang="cs-CZ" sz="1189" dirty="0">
                <a:solidFill>
                  <a:srgbClr val="000000"/>
                </a:solidFill>
                <a:latin typeface="Open Sans Light"/>
                <a:ea typeface="Open Sans Light"/>
                <a:cs typeface="Open Sans Light"/>
              </a:rPr>
              <a:t>Massachusetts General </a:t>
            </a:r>
            <a:r>
              <a:rPr lang="cs-CZ" sz="1189" dirty="0" err="1">
                <a:solidFill>
                  <a:srgbClr val="000000"/>
                </a:solidFill>
                <a:latin typeface="Open Sans Light"/>
                <a:ea typeface="Open Sans Light"/>
                <a:cs typeface="Open Sans Light"/>
              </a:rPr>
              <a:t>Hospital</a:t>
            </a:r>
            <a:r>
              <a:rPr lang="cs-CZ" sz="1189" dirty="0">
                <a:solidFill>
                  <a:srgbClr val="000000"/>
                </a:solidFill>
                <a:latin typeface="Open Sans Light"/>
                <a:ea typeface="Open Sans Light"/>
                <a:cs typeface="Open Sans Light"/>
              </a:rPr>
              <a:t>, US</a:t>
            </a:r>
          </a:p>
          <a:p>
            <a:pPr marL="90588" indent="-90588" defTabSz="181175">
              <a:lnSpc>
                <a:spcPct val="110000"/>
              </a:lnSpc>
              <a:buClr>
                <a:srgbClr val="686A69"/>
              </a:buClr>
              <a:buChar char="•"/>
              <a:defRPr sz="3000"/>
            </a:pPr>
            <a:r>
              <a:rPr lang="cs-CZ" sz="1189" dirty="0">
                <a:solidFill>
                  <a:srgbClr val="000000"/>
                </a:solidFill>
                <a:latin typeface="Open Sans Light"/>
                <a:ea typeface="Open Sans Light"/>
                <a:cs typeface="Open Sans Light"/>
              </a:rPr>
              <a:t>Oslo University, </a:t>
            </a:r>
            <a:r>
              <a:rPr lang="cs-CZ" sz="1189" dirty="0">
                <a:latin typeface="Open Sans Light"/>
                <a:ea typeface="Open Sans Light"/>
                <a:cs typeface="Open Sans Light"/>
              </a:rPr>
              <a:t>Norsko</a:t>
            </a:r>
            <a:endParaRPr lang="cs-CZ" sz="1189" dirty="0">
              <a:solidFill>
                <a:srgbClr val="000000"/>
              </a:solidFill>
              <a:latin typeface="Open Sans Light"/>
              <a:ea typeface="Open Sans Light"/>
              <a:cs typeface="Open Sans Light"/>
            </a:endParaRPr>
          </a:p>
          <a:p>
            <a:pPr marL="90588" indent="-90588" defTabSz="181175">
              <a:lnSpc>
                <a:spcPct val="110000"/>
              </a:lnSpc>
              <a:buClr>
                <a:srgbClr val="686A69"/>
              </a:buClr>
              <a:buChar char="•"/>
              <a:defRPr sz="3000"/>
            </a:pPr>
            <a:r>
              <a:rPr lang="cs-CZ" sz="1189" dirty="0" err="1">
                <a:solidFill>
                  <a:srgbClr val="000000"/>
                </a:solidFill>
                <a:latin typeface="Open Sans Light"/>
                <a:ea typeface="Open Sans Light"/>
                <a:cs typeface="Open Sans Light"/>
              </a:rPr>
              <a:t>Tufts</a:t>
            </a:r>
            <a:r>
              <a:rPr lang="cs-CZ" sz="1189" dirty="0">
                <a:solidFill>
                  <a:srgbClr val="000000"/>
                </a:solidFill>
                <a:latin typeface="Open Sans Light"/>
                <a:ea typeface="Open Sans Light"/>
                <a:cs typeface="Open Sans Light"/>
              </a:rPr>
              <a:t> University, US</a:t>
            </a:r>
          </a:p>
          <a:p>
            <a:pPr marL="90588" indent="-90588" defTabSz="181175">
              <a:lnSpc>
                <a:spcPct val="110000"/>
              </a:lnSpc>
              <a:buClr>
                <a:srgbClr val="686A69"/>
              </a:buClr>
              <a:buChar char="•"/>
              <a:defRPr sz="3000"/>
            </a:pPr>
            <a:r>
              <a:rPr lang="cs-CZ" sz="1189" dirty="0" err="1">
                <a:solidFill>
                  <a:srgbClr val="000000"/>
                </a:solidFill>
                <a:latin typeface="Open Sans Light"/>
                <a:ea typeface="Open Sans Light"/>
                <a:cs typeface="Open Sans Light"/>
              </a:rPr>
              <a:t>Lunds</a:t>
            </a:r>
            <a:r>
              <a:rPr lang="cs-CZ" sz="1189" dirty="0">
                <a:solidFill>
                  <a:srgbClr val="000000"/>
                </a:solidFill>
                <a:latin typeface="Open Sans Light"/>
                <a:ea typeface="Open Sans Light"/>
                <a:cs typeface="Open Sans Light"/>
              </a:rPr>
              <a:t> University, </a:t>
            </a:r>
            <a:r>
              <a:rPr lang="cs-CZ" sz="1189" dirty="0">
                <a:latin typeface="Open Sans Light"/>
                <a:ea typeface="Open Sans Light"/>
                <a:cs typeface="Open Sans Light"/>
              </a:rPr>
              <a:t>Švédsko</a:t>
            </a:r>
            <a:endParaRPr lang="cs-CZ" sz="1189" dirty="0">
              <a:solidFill>
                <a:srgbClr val="000000"/>
              </a:solidFill>
              <a:latin typeface="Open Sans Light"/>
              <a:ea typeface="Open Sans Light"/>
              <a:cs typeface="Open Sans Light"/>
            </a:endParaRPr>
          </a:p>
          <a:p>
            <a:pPr marL="90588" indent="-90588" defTabSz="181175">
              <a:lnSpc>
                <a:spcPct val="110000"/>
              </a:lnSpc>
              <a:buClr>
                <a:srgbClr val="686A69"/>
              </a:buClr>
              <a:buChar char="•"/>
              <a:defRPr sz="3000"/>
            </a:pPr>
            <a:r>
              <a:rPr lang="cs-CZ" sz="1189" dirty="0">
                <a:solidFill>
                  <a:srgbClr val="000000"/>
                </a:solidFill>
                <a:latin typeface="Open Sans Light"/>
                <a:ea typeface="Open Sans Light"/>
                <a:cs typeface="Open Sans Light"/>
              </a:rPr>
              <a:t>ZOE, UK a US</a:t>
            </a:r>
          </a:p>
          <a:p>
            <a:pPr marL="90588" indent="-90588" defTabSz="181175">
              <a:lnSpc>
                <a:spcPct val="110000"/>
              </a:lnSpc>
              <a:buClr>
                <a:srgbClr val="686A69"/>
              </a:buClr>
              <a:buChar char="•"/>
              <a:defRPr sz="3000"/>
            </a:pPr>
            <a:r>
              <a:rPr lang="cs-CZ" sz="1189" dirty="0">
                <a:solidFill>
                  <a:srgbClr val="000000"/>
                </a:solidFill>
                <a:latin typeface="Open Sans Light"/>
                <a:ea typeface="Open Sans Light"/>
                <a:cs typeface="Open Sans Light"/>
              </a:rPr>
              <a:t>NESTLÉ</a:t>
            </a:r>
          </a:p>
          <a:p>
            <a:pPr marL="90588" indent="-90588" defTabSz="181175">
              <a:lnSpc>
                <a:spcPct val="110000"/>
              </a:lnSpc>
              <a:buClr>
                <a:srgbClr val="686A69"/>
              </a:buClr>
              <a:buChar char="•"/>
              <a:defRPr sz="3000"/>
            </a:pPr>
            <a:r>
              <a:rPr lang="cs-CZ" sz="1189" dirty="0">
                <a:solidFill>
                  <a:srgbClr val="000000"/>
                </a:solidFill>
                <a:latin typeface="Open Sans Light"/>
                <a:ea typeface="Open Sans Light"/>
                <a:cs typeface="Open Sans Light"/>
              </a:rPr>
              <a:t>WHO, Světová zdravotnická organizace</a:t>
            </a:r>
          </a:p>
          <a:p>
            <a:pPr marL="90588" indent="-90588" defTabSz="181175">
              <a:lnSpc>
                <a:spcPct val="110000"/>
              </a:lnSpc>
              <a:buClr>
                <a:srgbClr val="686A69"/>
              </a:buClr>
              <a:buChar char="•"/>
              <a:defRPr sz="3000"/>
            </a:pPr>
            <a:r>
              <a:rPr lang="cs-CZ" sz="1189" dirty="0" err="1">
                <a:solidFill>
                  <a:srgbClr val="000000"/>
                </a:solidFill>
                <a:latin typeface="Open Sans Light"/>
                <a:ea typeface="Open Sans Light"/>
                <a:cs typeface="Open Sans Light"/>
              </a:rPr>
              <a:t>Zinzino</a:t>
            </a:r>
            <a:r>
              <a:rPr lang="cs-CZ" sz="1189" dirty="0">
                <a:solidFill>
                  <a:srgbClr val="000000"/>
                </a:solidFill>
                <a:latin typeface="Open Sans Light"/>
                <a:ea typeface="Open Sans Light"/>
                <a:cs typeface="Open Sans Light"/>
              </a:rPr>
              <a:t> AB </a:t>
            </a:r>
          </a:p>
          <a:p>
            <a:pPr marL="90588" indent="-90588" defTabSz="181175">
              <a:lnSpc>
                <a:spcPct val="110000"/>
              </a:lnSpc>
              <a:buClr>
                <a:srgbClr val="686A69"/>
              </a:buClr>
              <a:buChar char="•"/>
              <a:defRPr sz="3000"/>
            </a:pPr>
            <a:endParaRPr lang="cs-CZ" sz="1189" dirty="0">
              <a:solidFill>
                <a:srgbClr val="000000"/>
              </a:solidFill>
              <a:latin typeface="Open Sans Light"/>
              <a:ea typeface="Open Sans Light"/>
              <a:cs typeface="Open Sans Light"/>
            </a:endParaRPr>
          </a:p>
        </p:txBody>
      </p:sp>
      <p:sp>
        <p:nvSpPr>
          <p:cNvPr id="332" name="The tests are performed…"/>
          <p:cNvSpPr txBox="1"/>
          <p:nvPr/>
        </p:nvSpPr>
        <p:spPr>
          <a:xfrm>
            <a:off x="1553024" y="1114362"/>
            <a:ext cx="4396890" cy="1138454"/>
          </a:xfrm>
          <a:prstGeom prst="rect">
            <a:avLst/>
          </a:prstGeom>
          <a:ln w="12700">
            <a:miter lim="400000"/>
          </a:ln>
          <a:extLst>
            <a:ext uri="{C572A759-6A51-4108-AA02-DFA0A04FC94B}">
              <ma14:wrappingTextBoxFlag xmlns:ma14="http://schemas.microsoft.com/office/mac/drawingml/2011/main" xmlns="" val="1"/>
            </a:ext>
          </a:extLst>
        </p:spPr>
        <p:txBody>
          <a:bodyPr wrap="square" lIns="20130" tIns="20130" rIns="20130" bIns="20130" anchor="ctr">
            <a:spAutoFit/>
          </a:bodyPr>
          <a:lstStyle/>
          <a:p>
            <a:pPr algn="l">
              <a:defRPr sz="6000" spc="420"/>
            </a:pPr>
            <a:r>
              <a:rPr lang="cs-CZ" sz="2378" spc="167" dirty="0">
                <a:solidFill>
                  <a:srgbClr val="000000"/>
                </a:solidFill>
                <a:latin typeface="Open Sans Light"/>
                <a:ea typeface="Open Sans Light"/>
                <a:cs typeface="Open Sans Light"/>
              </a:rPr>
              <a:t>Vzorky analyzuje norská</a:t>
            </a:r>
            <a:br>
              <a:rPr lang="es-ES" sz="2378" spc="167" dirty="0">
                <a:solidFill>
                  <a:srgbClr val="000000"/>
                </a:solidFill>
                <a:latin typeface="Open Sans Light"/>
                <a:ea typeface="Open Sans Light"/>
                <a:cs typeface="Open Sans Light"/>
              </a:rPr>
            </a:br>
            <a:r>
              <a:rPr lang="cs-CZ" sz="2378" spc="167" dirty="0">
                <a:solidFill>
                  <a:srgbClr val="000000"/>
                </a:solidFill>
                <a:latin typeface="Open Sans Light"/>
                <a:ea typeface="Open Sans Light"/>
                <a:cs typeface="Open Sans Light"/>
              </a:rPr>
              <a:t>nezávislá laboratoř</a:t>
            </a:r>
            <a:br>
              <a:rPr lang="es-ES" sz="2378" spc="167" dirty="0">
                <a:solidFill>
                  <a:srgbClr val="000000"/>
                </a:solidFill>
                <a:latin typeface="Open Sans Light"/>
                <a:ea typeface="Open Sans Light"/>
                <a:cs typeface="Open Sans Light"/>
              </a:rPr>
            </a:br>
            <a:r>
              <a:rPr lang="cs-CZ" sz="2378" b="1" spc="4" dirty="0">
                <a:solidFill>
                  <a:srgbClr val="000000"/>
                </a:solidFill>
                <a:latin typeface="Open Sans Bold"/>
                <a:ea typeface="Open Sans Bold"/>
                <a:cs typeface="Open Sans Bold"/>
              </a:rPr>
              <a:t>VITAS </a:t>
            </a:r>
            <a:r>
              <a:rPr lang="cs-CZ" sz="2378" b="1" spc="4" dirty="0" err="1">
                <a:solidFill>
                  <a:srgbClr val="000000"/>
                </a:solidFill>
                <a:latin typeface="Open Sans Bold"/>
                <a:ea typeface="Open Sans Bold"/>
                <a:cs typeface="Open Sans Bold"/>
              </a:rPr>
              <a:t>Analytical</a:t>
            </a:r>
            <a:r>
              <a:rPr lang="cs-CZ" sz="2378" b="1" spc="4" dirty="0">
                <a:solidFill>
                  <a:srgbClr val="000000"/>
                </a:solidFill>
                <a:latin typeface="Open Sans Bold"/>
                <a:ea typeface="Open Sans Bold"/>
                <a:cs typeface="Open Sans Bold"/>
              </a:rPr>
              <a:t> </a:t>
            </a:r>
            <a:r>
              <a:rPr lang="cs-CZ" sz="2378" b="1" spc="4" dirty="0" err="1">
                <a:solidFill>
                  <a:srgbClr val="000000"/>
                </a:solidFill>
                <a:latin typeface="Open Sans Bold"/>
                <a:ea typeface="Open Sans Bold"/>
                <a:cs typeface="Open Sans Bold"/>
              </a:rPr>
              <a:t>Services</a:t>
            </a:r>
            <a:endParaRPr lang="cs-CZ" sz="2378" b="1" spc="4" dirty="0">
              <a:solidFill>
                <a:srgbClr val="000000"/>
              </a:solidFill>
              <a:latin typeface="Open Sans Bold"/>
              <a:ea typeface="Open Sans Bold"/>
              <a:cs typeface="Open Sans Bold"/>
            </a:endParaRPr>
          </a:p>
        </p:txBody>
      </p:sp>
      <p:pic>
        <p:nvPicPr>
          <p:cNvPr id="333" name="Vitas.png" descr="Vitas.png"/>
          <p:cNvPicPr>
            <a:picLocks noChangeAspect="1"/>
          </p:cNvPicPr>
          <p:nvPr/>
        </p:nvPicPr>
        <p:blipFill>
          <a:blip r:embed="rId3"/>
          <a:stretch>
            <a:fillRect/>
          </a:stretch>
        </p:blipFill>
        <p:spPr>
          <a:xfrm>
            <a:off x="9427058" y="953213"/>
            <a:ext cx="1287199" cy="405306"/>
          </a:xfrm>
          <a:prstGeom prst="rect">
            <a:avLst/>
          </a:prstGeom>
          <a:ln w="12700">
            <a:miter lim="400000"/>
          </a:ln>
        </p:spPr>
      </p:pic>
    </p:spTree>
    <p:extLst>
      <p:ext uri="{BB962C8B-B14F-4D97-AF65-F5344CB8AC3E}">
        <p14:creationId xmlns:p14="http://schemas.microsoft.com/office/powerpoint/2010/main" val="319921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C:\Users\Ola Eide\Documents\My Photos\Device Camera Shots\100MEDIA\IMAG0019.jpg" descr="C:\Users\Ola Eide\Documents\My Photos\Device Camera Shots\100MEDIA\IMAG0019.jpg"/>
          <p:cNvPicPr>
            <a:picLocks noChangeAspect="1"/>
          </p:cNvPicPr>
          <p:nvPr/>
        </p:nvPicPr>
        <p:blipFill>
          <a:blip r:embed="rId2"/>
          <a:srcRect l="6688" t="10886" r="14562" b="12282"/>
          <a:stretch>
            <a:fillRect/>
          </a:stretch>
        </p:blipFill>
        <p:spPr>
          <a:xfrm>
            <a:off x="2495601" y="1869794"/>
            <a:ext cx="7488833" cy="3089145"/>
          </a:xfrm>
          <a:prstGeom prst="rect">
            <a:avLst/>
          </a:prstGeom>
          <a:ln w="12700">
            <a:miter lim="400000"/>
          </a:ln>
        </p:spPr>
      </p:pic>
      <p:sp>
        <p:nvSpPr>
          <p:cNvPr id="231" name="Text"/>
          <p:cNvSpPr txBox="1"/>
          <p:nvPr/>
        </p:nvSpPr>
        <p:spPr>
          <a:xfrm>
            <a:off x="3863752" y="1322765"/>
            <a:ext cx="4572001" cy="328999"/>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l" defTabSz="1300480">
              <a:defRPr sz="2400" b="1">
                <a:solidFill>
                  <a:srgbClr val="3A2575"/>
                </a:solidFill>
                <a:latin typeface="Calibri"/>
                <a:ea typeface="Calibri"/>
                <a:cs typeface="Calibri"/>
                <a:sym typeface="Calibri"/>
              </a:defRPr>
            </a:lvl1pPr>
          </a:lstStyle>
          <a:p>
            <a:r>
              <a:rPr sz="1688"/>
              <a:t> </a:t>
            </a:r>
          </a:p>
        </p:txBody>
      </p:sp>
      <p:sp>
        <p:nvSpPr>
          <p:cNvPr id="232" name="Lillestrøm football club…"/>
          <p:cNvSpPr txBox="1"/>
          <p:nvPr/>
        </p:nvSpPr>
        <p:spPr>
          <a:xfrm>
            <a:off x="2279575" y="1052736"/>
            <a:ext cx="7560842" cy="740072"/>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p>
            <a:pPr defTabSz="914410">
              <a:defRPr sz="3400" b="1">
                <a:latin typeface="Calibri"/>
                <a:ea typeface="Calibri"/>
                <a:cs typeface="Calibri"/>
                <a:sym typeface="Calibri"/>
              </a:defRPr>
            </a:pPr>
            <a:r>
              <a:rPr sz="2390" dirty="0"/>
              <a:t>Lillestrøm fotbal</a:t>
            </a:r>
            <a:r>
              <a:rPr lang="cs-CZ" sz="2390" dirty="0" err="1"/>
              <a:t>ový</a:t>
            </a:r>
            <a:r>
              <a:rPr lang="cs-CZ" sz="2390" dirty="0"/>
              <a:t> k</a:t>
            </a:r>
            <a:r>
              <a:rPr sz="2390" dirty="0" err="1"/>
              <a:t>lub</a:t>
            </a:r>
            <a:r>
              <a:rPr lang="cs-CZ" sz="2390" dirty="0"/>
              <a:t> (LSK)</a:t>
            </a:r>
            <a:endParaRPr sz="2390" dirty="0"/>
          </a:p>
          <a:p>
            <a:pPr defTabSz="914410">
              <a:defRPr sz="2800" b="1">
                <a:latin typeface="Calibri"/>
                <a:ea typeface="Calibri"/>
                <a:cs typeface="Calibri"/>
                <a:sym typeface="Calibri"/>
              </a:defRPr>
            </a:pPr>
            <a:r>
              <a:rPr lang="cs-CZ" sz="1969" dirty="0"/>
              <a:t>Preventivní zdravotní program </a:t>
            </a:r>
            <a:r>
              <a:rPr lang="mr-IN" sz="1969" dirty="0"/>
              <a:t>–</a:t>
            </a:r>
            <a:r>
              <a:rPr lang="cs-CZ" sz="1969" dirty="0"/>
              <a:t> říjen 2009</a:t>
            </a:r>
            <a:endParaRPr sz="1969" dirty="0"/>
          </a:p>
        </p:txBody>
      </p:sp>
      <p:sp>
        <p:nvSpPr>
          <p:cNvPr id="233" name="Omega-6/Omega-3 balance - a determinant in maintaining homeostasis"/>
          <p:cNvSpPr txBox="1"/>
          <p:nvPr/>
        </p:nvSpPr>
        <p:spPr>
          <a:xfrm>
            <a:off x="2495600" y="5265204"/>
            <a:ext cx="7272809" cy="328999"/>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defTabSz="1300480">
              <a:defRPr sz="2400" b="1">
                <a:latin typeface="Calibri"/>
                <a:ea typeface="Calibri"/>
                <a:cs typeface="Calibri"/>
                <a:sym typeface="Calibri"/>
              </a:defRPr>
            </a:lvl1pPr>
          </a:lstStyle>
          <a:p>
            <a:r>
              <a:rPr sz="1688" dirty="0"/>
              <a:t>Omega-6/Omega-3 </a:t>
            </a:r>
            <a:r>
              <a:rPr lang="cs-CZ" sz="1688" dirty="0"/>
              <a:t>rovnováha</a:t>
            </a:r>
            <a:r>
              <a:rPr sz="1688" dirty="0"/>
              <a:t> - </a:t>
            </a:r>
            <a:r>
              <a:rPr lang="cs-CZ" sz="1688" dirty="0"/>
              <a:t>určuje fungování homeostázi</a:t>
            </a:r>
            <a:endParaRPr sz="1688" dirty="0"/>
          </a:p>
        </p:txBody>
      </p:sp>
    </p:spTree>
    <p:extLst>
      <p:ext uri="{BB962C8B-B14F-4D97-AF65-F5344CB8AC3E}">
        <p14:creationId xmlns:p14="http://schemas.microsoft.com/office/powerpoint/2010/main" val="44893787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image216.png" descr="image216.png"/>
          <p:cNvPicPr>
            <a:picLocks noChangeAspect="1"/>
          </p:cNvPicPr>
          <p:nvPr/>
        </p:nvPicPr>
        <p:blipFill>
          <a:blip r:embed="rId2" cstate="print"/>
          <a:srcRect t="17241"/>
          <a:stretch>
            <a:fillRect/>
          </a:stretch>
        </p:blipFill>
        <p:spPr>
          <a:xfrm>
            <a:off x="2187208" y="3053054"/>
            <a:ext cx="4051057" cy="2231363"/>
          </a:xfrm>
          <a:prstGeom prst="rect">
            <a:avLst/>
          </a:prstGeom>
          <a:ln w="3175">
            <a:solidFill>
              <a:srgbClr val="000000"/>
            </a:solidFill>
            <a:miter/>
          </a:ln>
        </p:spPr>
      </p:pic>
      <p:pic>
        <p:nvPicPr>
          <p:cNvPr id="240" name="image217.png" descr="image217.png"/>
          <p:cNvPicPr>
            <a:picLocks noChangeAspect="1"/>
          </p:cNvPicPr>
          <p:nvPr/>
        </p:nvPicPr>
        <p:blipFill>
          <a:blip r:embed="rId3" cstate="print"/>
          <a:srcRect t="13793"/>
          <a:stretch>
            <a:fillRect/>
          </a:stretch>
        </p:blipFill>
        <p:spPr>
          <a:xfrm>
            <a:off x="6238265" y="2915399"/>
            <a:ext cx="3501978" cy="2368822"/>
          </a:xfrm>
          <a:prstGeom prst="rect">
            <a:avLst/>
          </a:prstGeom>
          <a:ln w="3175">
            <a:solidFill>
              <a:srgbClr val="000000"/>
            </a:solidFill>
            <a:miter/>
          </a:ln>
        </p:spPr>
      </p:pic>
      <p:sp>
        <p:nvSpPr>
          <p:cNvPr id="241" name="Obdélník"/>
          <p:cNvSpPr/>
          <p:nvPr/>
        </p:nvSpPr>
        <p:spPr>
          <a:xfrm>
            <a:off x="3023197" y="2993366"/>
            <a:ext cx="1492950" cy="256802"/>
          </a:xfrm>
          <a:prstGeom prst="rect">
            <a:avLst/>
          </a:prstGeom>
          <a:solidFill>
            <a:srgbClr val="FFFFFF"/>
          </a:solidFill>
          <a:ln w="12700">
            <a:solidFill>
              <a:srgbClr val="000000"/>
            </a:solidFill>
            <a:miter/>
          </a:ln>
        </p:spPr>
        <p:txBody>
          <a:bodyPr lIns="27175" tIns="27175" rIns="27175" bIns="27175" anchor="ctr"/>
          <a:lstStyle/>
          <a:p>
            <a:pPr defTabSz="724727">
              <a:defRPr sz="1400" b="1">
                <a:latin typeface="Calibri"/>
                <a:ea typeface="Calibri"/>
                <a:cs typeface="Calibri"/>
                <a:sym typeface="Calibri"/>
              </a:defRPr>
            </a:pPr>
            <a:endParaRPr sz="780"/>
          </a:p>
        </p:txBody>
      </p:sp>
      <p:sp>
        <p:nvSpPr>
          <p:cNvPr id="242" name="Absence from training and game, days per month"/>
          <p:cNvSpPr txBox="1"/>
          <p:nvPr/>
        </p:nvSpPr>
        <p:spPr>
          <a:xfrm>
            <a:off x="3060132" y="2974294"/>
            <a:ext cx="1497484" cy="294946"/>
          </a:xfrm>
          <a:prstGeom prst="rect">
            <a:avLst/>
          </a:prstGeom>
          <a:ln w="12700">
            <a:miter lim="400000"/>
          </a:ln>
          <a:extLst>
            <a:ext uri="{C572A759-6A51-4108-AA02-DFA0A04FC94B}">
              <ma14:wrappingTextBoxFlag xmlns:ma14="http://schemas.microsoft.com/office/mac/drawingml/2011/main" xmlns="" val="1"/>
            </a:ext>
          </a:extLst>
        </p:spPr>
        <p:txBody>
          <a:bodyPr wrap="square" lIns="27175" tIns="27175" rIns="27175" bIns="27175" anchor="ctr">
            <a:spAutoFit/>
          </a:bodyPr>
          <a:lstStyle>
            <a:lvl1pPr algn="l" defTabSz="1300480">
              <a:defRPr sz="1400" b="1">
                <a:latin typeface="Calibri"/>
                <a:ea typeface="Calibri"/>
                <a:cs typeface="Calibri"/>
                <a:sym typeface="Calibri"/>
              </a:defRPr>
            </a:lvl1pPr>
          </a:lstStyle>
          <a:p>
            <a:r>
              <a:rPr lang="cs-CZ" sz="780" dirty="0"/>
              <a:t>Absence na tréninku / zápasu ve dnech v průměru za rok</a:t>
            </a:r>
            <a:endParaRPr sz="780" dirty="0"/>
          </a:p>
        </p:txBody>
      </p:sp>
      <p:pic>
        <p:nvPicPr>
          <p:cNvPr id="243" name="image217.png" descr="image217.png"/>
          <p:cNvPicPr>
            <a:picLocks noChangeAspect="1"/>
          </p:cNvPicPr>
          <p:nvPr/>
        </p:nvPicPr>
        <p:blipFill>
          <a:blip r:embed="rId3" cstate="print"/>
          <a:srcRect l="73899" t="2450" r="967" b="88566"/>
          <a:stretch>
            <a:fillRect/>
          </a:stretch>
        </p:blipFill>
        <p:spPr>
          <a:xfrm>
            <a:off x="7808004" y="2976708"/>
            <a:ext cx="684803" cy="152693"/>
          </a:xfrm>
          <a:prstGeom prst="rect">
            <a:avLst/>
          </a:prstGeom>
          <a:ln w="12700">
            <a:miter lim="400000"/>
          </a:ln>
        </p:spPr>
      </p:pic>
      <p:sp>
        <p:nvSpPr>
          <p:cNvPr id="244" name="LSK reduced absence due to illness and injury with 60 % by balancing their diet from 12:1 to 3:1."/>
          <p:cNvSpPr txBox="1"/>
          <p:nvPr/>
        </p:nvSpPr>
        <p:spPr>
          <a:xfrm>
            <a:off x="1029274" y="1210069"/>
            <a:ext cx="4444380" cy="1729057"/>
          </a:xfrm>
          <a:prstGeom prst="rect">
            <a:avLst/>
          </a:prstGeom>
          <a:ln w="3175">
            <a:solidFill>
              <a:srgbClr val="000000"/>
            </a:solidFill>
          </a:ln>
          <a:extLst>
            <a:ext uri="{C572A759-6A51-4108-AA02-DFA0A04FC94B}">
              <ma14:wrappingTextBoxFlag xmlns:ma14="http://schemas.microsoft.com/office/mac/drawingml/2011/main" xmlns="" val="1"/>
            </a:ext>
          </a:extLst>
        </p:spPr>
        <p:txBody>
          <a:bodyPr wrap="square" lIns="27175" tIns="27175" rIns="27175" bIns="27175">
            <a:spAutoFit/>
          </a:bodyPr>
          <a:lstStyle/>
          <a:p>
            <a:pPr defTabSz="724727">
              <a:defRPr sz="500" b="1">
                <a:latin typeface="Calibri"/>
                <a:ea typeface="Calibri"/>
                <a:cs typeface="Calibri"/>
                <a:sym typeface="Calibri"/>
              </a:defRPr>
            </a:pPr>
            <a:endParaRPr sz="2176" dirty="0"/>
          </a:p>
          <a:p>
            <a:pPr defTabSz="724727">
              <a:defRPr sz="3400" b="1">
                <a:latin typeface="Calibri"/>
                <a:ea typeface="Calibri"/>
                <a:cs typeface="Calibri"/>
                <a:sym typeface="Calibri"/>
              </a:defRPr>
            </a:pPr>
            <a:r>
              <a:rPr sz="2176" dirty="0"/>
              <a:t>LSK </a:t>
            </a:r>
            <a:r>
              <a:rPr lang="cs-CZ" sz="2176" dirty="0"/>
              <a:t>snížili meziročně absence </a:t>
            </a:r>
          </a:p>
          <a:p>
            <a:pPr defTabSz="724727">
              <a:defRPr sz="3400" b="1">
                <a:latin typeface="Calibri"/>
                <a:ea typeface="Calibri"/>
                <a:cs typeface="Calibri"/>
                <a:sym typeface="Calibri"/>
              </a:defRPr>
            </a:pPr>
            <a:r>
              <a:rPr lang="cs-CZ" sz="2176" dirty="0"/>
              <a:t>z důvodu nemoci a zranění o </a:t>
            </a:r>
            <a:r>
              <a:rPr sz="2176" dirty="0"/>
              <a:t>60 % </a:t>
            </a:r>
            <a:r>
              <a:rPr lang="cs-CZ" sz="2176" dirty="0"/>
              <a:t>díky zlepšenému poměru z </a:t>
            </a:r>
            <a:r>
              <a:rPr sz="2176" dirty="0"/>
              <a:t>12:1 </a:t>
            </a:r>
            <a:r>
              <a:rPr lang="cs-CZ" sz="2176" dirty="0"/>
              <a:t>na</a:t>
            </a:r>
            <a:r>
              <a:rPr sz="2176" dirty="0"/>
              <a:t> 3:1</a:t>
            </a:r>
            <a:r>
              <a:rPr lang="cs-CZ" sz="2176" dirty="0"/>
              <a:t> v průběhu dvanácti měsíců.</a:t>
            </a:r>
            <a:r>
              <a:rPr sz="2176" dirty="0"/>
              <a:t> </a:t>
            </a:r>
          </a:p>
        </p:txBody>
      </p:sp>
      <p:pic>
        <p:nvPicPr>
          <p:cNvPr id="245" name="C:\Users\olaeide\Documents\1. Livsforsikring starter innenfra\1.Test4Life - resultatvurderinger\Lillestrøm sportsklubb\Bilder\LSK bilder 012.jpg" descr="C:\Users\olaeide\Documents\1. Livsforsikring starter innenfra\1.Test4Life - resultatvurderinger\Lillestrøm sportsklubb\Bilder\LSK bilder 012.jpg"/>
          <p:cNvPicPr>
            <a:picLocks noChangeAspect="1"/>
          </p:cNvPicPr>
          <p:nvPr/>
        </p:nvPicPr>
        <p:blipFill>
          <a:blip r:embed="rId4" cstate="print"/>
          <a:stretch>
            <a:fillRect/>
          </a:stretch>
        </p:blipFill>
        <p:spPr>
          <a:xfrm>
            <a:off x="5525332" y="1219728"/>
            <a:ext cx="4214911" cy="1567271"/>
          </a:xfrm>
          <a:prstGeom prst="rect">
            <a:avLst/>
          </a:prstGeom>
          <a:ln w="3175">
            <a:solidFill>
              <a:srgbClr val="000000"/>
            </a:solidFill>
            <a:miter/>
          </a:ln>
        </p:spPr>
      </p:pic>
      <p:sp>
        <p:nvSpPr>
          <p:cNvPr id="246" name="Obdélník"/>
          <p:cNvSpPr/>
          <p:nvPr/>
        </p:nvSpPr>
        <p:spPr>
          <a:xfrm>
            <a:off x="6466532" y="2958199"/>
            <a:ext cx="1358158" cy="256802"/>
          </a:xfrm>
          <a:prstGeom prst="rect">
            <a:avLst/>
          </a:prstGeom>
          <a:solidFill>
            <a:srgbClr val="FFFFFF"/>
          </a:solidFill>
          <a:ln w="12700">
            <a:solidFill>
              <a:srgbClr val="000000"/>
            </a:solidFill>
            <a:miter/>
          </a:ln>
        </p:spPr>
        <p:txBody>
          <a:bodyPr lIns="27175" tIns="27175" rIns="27175" bIns="27175" anchor="ctr"/>
          <a:lstStyle/>
          <a:p>
            <a:pPr defTabSz="724727">
              <a:defRPr sz="1400" b="1">
                <a:latin typeface="Calibri"/>
                <a:ea typeface="Calibri"/>
                <a:cs typeface="Calibri"/>
                <a:sym typeface="Calibri"/>
              </a:defRPr>
            </a:pPr>
            <a:endParaRPr sz="780"/>
          </a:p>
        </p:txBody>
      </p:sp>
      <p:sp>
        <p:nvSpPr>
          <p:cNvPr id="247" name="Absence from training and game, days per month"/>
          <p:cNvSpPr txBox="1"/>
          <p:nvPr/>
        </p:nvSpPr>
        <p:spPr>
          <a:xfrm>
            <a:off x="6466532" y="2889581"/>
            <a:ext cx="1358158" cy="394039"/>
          </a:xfrm>
          <a:prstGeom prst="rect">
            <a:avLst/>
          </a:prstGeom>
          <a:ln w="12700">
            <a:miter lim="400000"/>
          </a:ln>
          <a:extLst>
            <a:ext uri="{C572A759-6A51-4108-AA02-DFA0A04FC94B}">
              <ma14:wrappingTextBoxFlag xmlns:ma14="http://schemas.microsoft.com/office/mac/drawingml/2011/main" xmlns="" val="1"/>
            </a:ext>
          </a:extLst>
        </p:spPr>
        <p:txBody>
          <a:bodyPr lIns="27175" tIns="27175" rIns="27175" bIns="27175" anchor="ctr"/>
          <a:lstStyle>
            <a:lvl1pPr algn="l" defTabSz="1300480">
              <a:defRPr sz="1400" b="1">
                <a:latin typeface="Calibri"/>
                <a:ea typeface="Calibri"/>
                <a:cs typeface="Calibri"/>
                <a:sym typeface="Calibri"/>
              </a:defRPr>
            </a:lvl1pPr>
          </a:lstStyle>
          <a:p>
            <a:r>
              <a:rPr sz="780" dirty="0"/>
              <a:t>Absence </a:t>
            </a:r>
            <a:r>
              <a:rPr lang="cs-CZ" sz="780" dirty="0"/>
              <a:t>na tréninku/zápasu ve dnech v průměru za měsíc</a:t>
            </a:r>
            <a:endParaRPr sz="780" dirty="0"/>
          </a:p>
        </p:txBody>
      </p:sp>
      <p:sp>
        <p:nvSpPr>
          <p:cNvPr id="248" name="Restoring the normal ON and OFF switch of inflammation"/>
          <p:cNvSpPr txBox="1"/>
          <p:nvPr/>
        </p:nvSpPr>
        <p:spPr>
          <a:xfrm>
            <a:off x="3470525" y="5363177"/>
            <a:ext cx="5992014" cy="346371"/>
          </a:xfrm>
          <a:prstGeom prst="rect">
            <a:avLst/>
          </a:prstGeom>
          <a:ln w="12700">
            <a:miter lim="400000"/>
          </a:ln>
          <a:extLst>
            <a:ext uri="{C572A759-6A51-4108-AA02-DFA0A04FC94B}">
              <ma14:wrappingTextBoxFlag xmlns:ma14="http://schemas.microsoft.com/office/mac/drawingml/2011/main" xmlns="" val="1"/>
            </a:ext>
          </a:extLst>
        </p:spPr>
        <p:txBody>
          <a:bodyPr lIns="27175" tIns="27175" rIns="27175" bIns="27175">
            <a:spAutoFit/>
          </a:bodyPr>
          <a:lstStyle/>
          <a:p>
            <a:pPr defTabSz="724727">
              <a:defRPr sz="3400" b="1">
                <a:latin typeface="Calibri"/>
                <a:ea typeface="Calibri"/>
                <a:cs typeface="Calibri"/>
                <a:sym typeface="Calibri"/>
              </a:defRPr>
            </a:pPr>
            <a:r>
              <a:rPr lang="cs-CZ" sz="1894" dirty="0"/>
              <a:t>Běžný stav </a:t>
            </a:r>
            <a:r>
              <a:rPr sz="1894" dirty="0">
                <a:solidFill>
                  <a:srgbClr val="FF0000"/>
                </a:solidFill>
              </a:rPr>
              <a:t>ON</a:t>
            </a:r>
            <a:r>
              <a:rPr sz="1894" dirty="0"/>
              <a:t> a </a:t>
            </a:r>
            <a:r>
              <a:rPr sz="1894" dirty="0">
                <a:solidFill>
                  <a:srgbClr val="00B050"/>
                </a:solidFill>
              </a:rPr>
              <a:t>OFF</a:t>
            </a:r>
            <a:r>
              <a:rPr sz="1894" dirty="0"/>
              <a:t> </a:t>
            </a:r>
            <a:r>
              <a:rPr lang="cs-CZ" sz="1894" dirty="0"/>
              <a:t>po snížení chronické zánětlivosti</a:t>
            </a:r>
            <a:endParaRPr sz="1894" dirty="0"/>
          </a:p>
        </p:txBody>
      </p:sp>
    </p:spTree>
    <p:extLst>
      <p:ext uri="{BB962C8B-B14F-4D97-AF65-F5344CB8AC3E}">
        <p14:creationId xmlns:p14="http://schemas.microsoft.com/office/powerpoint/2010/main" val="355855483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ext"/>
          <p:cNvSpPr txBox="1"/>
          <p:nvPr/>
        </p:nvSpPr>
        <p:spPr>
          <a:xfrm>
            <a:off x="3863752" y="1322765"/>
            <a:ext cx="4572001" cy="328999"/>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l" defTabSz="1300480">
              <a:defRPr sz="2400" b="1">
                <a:solidFill>
                  <a:srgbClr val="3A2575"/>
                </a:solidFill>
                <a:latin typeface="Calibri"/>
                <a:ea typeface="Calibri"/>
                <a:cs typeface="Calibri"/>
                <a:sym typeface="Calibri"/>
              </a:defRPr>
            </a:lvl1pPr>
          </a:lstStyle>
          <a:p>
            <a:r>
              <a:rPr sz="1688"/>
              <a:t> </a:t>
            </a:r>
          </a:p>
        </p:txBody>
      </p:sp>
      <p:sp>
        <p:nvSpPr>
          <p:cNvPr id="236" name="LSK reduced absence due to illness and injury with 60 %…"/>
          <p:cNvSpPr txBox="1"/>
          <p:nvPr/>
        </p:nvSpPr>
        <p:spPr>
          <a:xfrm>
            <a:off x="2279575" y="1052735"/>
            <a:ext cx="7560842" cy="675311"/>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p>
            <a:pPr defTabSz="914410">
              <a:defRPr sz="2800" b="1">
                <a:latin typeface="Calibri"/>
                <a:ea typeface="Calibri"/>
                <a:cs typeface="Calibri"/>
                <a:sym typeface="Calibri"/>
              </a:defRPr>
            </a:pPr>
            <a:r>
              <a:rPr sz="1969" dirty="0"/>
              <a:t>LSK </a:t>
            </a:r>
            <a:r>
              <a:rPr lang="cs-CZ" sz="1969" dirty="0"/>
              <a:t>snížilo absenci kvůli nemocem a zranění o 60% snížením poměru z </a:t>
            </a:r>
            <a:r>
              <a:rPr sz="1969" dirty="0"/>
              <a:t>12:1 </a:t>
            </a:r>
            <a:r>
              <a:rPr lang="cs-CZ" sz="1969" dirty="0"/>
              <a:t>na </a:t>
            </a:r>
            <a:r>
              <a:rPr sz="1969" dirty="0"/>
              <a:t>3:1. </a:t>
            </a:r>
          </a:p>
        </p:txBody>
      </p:sp>
      <p:pic>
        <p:nvPicPr>
          <p:cNvPr id="237" name="image215.tif" descr="image215.tif"/>
          <p:cNvPicPr>
            <a:picLocks noChangeAspect="1"/>
          </p:cNvPicPr>
          <p:nvPr/>
        </p:nvPicPr>
        <p:blipFill>
          <a:blip r:embed="rId2"/>
          <a:stretch>
            <a:fillRect/>
          </a:stretch>
        </p:blipFill>
        <p:spPr>
          <a:xfrm>
            <a:off x="2207568" y="2186861"/>
            <a:ext cx="7488833" cy="2512949"/>
          </a:xfrm>
          <a:prstGeom prst="rect">
            <a:avLst/>
          </a:prstGeom>
          <a:ln w="12700">
            <a:miter lim="400000"/>
          </a:ln>
        </p:spPr>
      </p:pic>
    </p:spTree>
    <p:extLst>
      <p:ext uri="{BB962C8B-B14F-4D97-AF65-F5344CB8AC3E}">
        <p14:creationId xmlns:p14="http://schemas.microsoft.com/office/powerpoint/2010/main" val="118879640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image148.png" descr="image148.png"/>
          <p:cNvPicPr>
            <a:picLocks noChangeAspect="1"/>
          </p:cNvPicPr>
          <p:nvPr/>
        </p:nvPicPr>
        <p:blipFill>
          <a:blip r:embed="rId2"/>
          <a:stretch>
            <a:fillRect/>
          </a:stretch>
        </p:blipFill>
        <p:spPr>
          <a:xfrm>
            <a:off x="1847528" y="1653059"/>
            <a:ext cx="8496946" cy="3923444"/>
          </a:xfrm>
          <a:prstGeom prst="rect">
            <a:avLst/>
          </a:prstGeom>
          <a:ln w="12700">
            <a:miter lim="400000"/>
          </a:ln>
        </p:spPr>
      </p:pic>
      <p:sp>
        <p:nvSpPr>
          <p:cNvPr id="251" name="Čára"/>
          <p:cNvSpPr/>
          <p:nvPr/>
        </p:nvSpPr>
        <p:spPr>
          <a:xfrm>
            <a:off x="2351583" y="4725145"/>
            <a:ext cx="7848873" cy="1"/>
          </a:xfrm>
          <a:prstGeom prst="line">
            <a:avLst/>
          </a:prstGeom>
          <a:ln w="25400">
            <a:solidFill>
              <a:srgbClr val="00B050"/>
            </a:solidFill>
            <a:miter/>
          </a:ln>
        </p:spPr>
        <p:txBody>
          <a:bodyPr lIns="34289" tIns="34289" rIns="34289" bIns="34289"/>
          <a:lstStyle/>
          <a:p>
            <a:pPr defTabSz="914410">
              <a:defRPr sz="2400">
                <a:latin typeface="Calibri"/>
                <a:ea typeface="Calibri"/>
                <a:cs typeface="Calibri"/>
                <a:sym typeface="Calibri"/>
              </a:defRPr>
            </a:pPr>
            <a:endParaRPr sz="1688"/>
          </a:p>
        </p:txBody>
      </p:sp>
      <p:sp>
        <p:nvSpPr>
          <p:cNvPr id="252" name="September 2011: Omega-6/Omega-3 = 12,1:1…"/>
          <p:cNvSpPr txBox="1"/>
          <p:nvPr/>
        </p:nvSpPr>
        <p:spPr>
          <a:xfrm>
            <a:off x="6816081" y="1786608"/>
            <a:ext cx="3168352" cy="415496"/>
          </a:xfrm>
          <a:prstGeom prst="rect">
            <a:avLst/>
          </a:prstGeom>
          <a:solidFill>
            <a:srgbClr val="FFFFFF"/>
          </a:solidFill>
          <a:ln w="3175">
            <a:solidFill>
              <a:srgbClr val="000000"/>
            </a:solidFill>
          </a:ln>
          <a:extLst>
            <a:ext uri="{C572A759-6A51-4108-AA02-DFA0A04FC94B}">
              <ma14:wrappingTextBoxFlag xmlns:ma14="http://schemas.microsoft.com/office/mac/drawingml/2011/main" xmlns="" val="1"/>
            </a:ext>
          </a:extLst>
        </p:spPr>
        <p:txBody>
          <a:bodyPr lIns="34289" tIns="34289" rIns="34289" bIns="34289">
            <a:spAutoFit/>
          </a:bodyPr>
          <a:lstStyle/>
          <a:p>
            <a:pPr defTabSz="914410">
              <a:defRPr sz="1600" b="1">
                <a:latin typeface="Calibri"/>
                <a:ea typeface="Calibri"/>
                <a:cs typeface="Calibri"/>
                <a:sym typeface="Calibri"/>
              </a:defRPr>
            </a:pPr>
            <a:r>
              <a:rPr sz="1125"/>
              <a:t>September 2011: </a:t>
            </a:r>
            <a:r>
              <a:rPr sz="1125">
                <a:solidFill>
                  <a:srgbClr val="FF0000"/>
                </a:solidFill>
              </a:rPr>
              <a:t>Omega-6/Omega-3 = 12,1:1</a:t>
            </a:r>
          </a:p>
          <a:p>
            <a:pPr defTabSz="914410">
              <a:defRPr sz="1600" b="1">
                <a:latin typeface="Calibri"/>
                <a:ea typeface="Calibri"/>
                <a:cs typeface="Calibri"/>
                <a:sym typeface="Calibri"/>
              </a:defRPr>
            </a:pPr>
            <a:r>
              <a:rPr sz="1125"/>
              <a:t>December 2011: </a:t>
            </a:r>
            <a:r>
              <a:rPr sz="1125">
                <a:solidFill>
                  <a:srgbClr val="00B050"/>
                </a:solidFill>
              </a:rPr>
              <a:t>Omega-6/Omega-3 = 2,9:1</a:t>
            </a:r>
          </a:p>
        </p:txBody>
      </p:sp>
      <p:sp>
        <p:nvSpPr>
          <p:cNvPr id="253" name="Obdélník"/>
          <p:cNvSpPr/>
          <p:nvPr/>
        </p:nvSpPr>
        <p:spPr>
          <a:xfrm>
            <a:off x="1991544" y="1970838"/>
            <a:ext cx="4320481" cy="108013"/>
          </a:xfrm>
          <a:prstGeom prst="rect">
            <a:avLst/>
          </a:prstGeom>
          <a:solidFill>
            <a:srgbClr val="FFFFFF"/>
          </a:solidFill>
          <a:ln w="12700">
            <a:miter lim="400000"/>
          </a:ln>
        </p:spPr>
        <p:txBody>
          <a:bodyPr lIns="34289" tIns="34289" rIns="34289" bIns="34289" anchor="ctr"/>
          <a:lstStyle/>
          <a:p>
            <a:pPr defTabSz="914410">
              <a:defRPr sz="2400">
                <a:solidFill>
                  <a:srgbClr val="FFFFFF"/>
                </a:solidFill>
                <a:latin typeface="Calibri"/>
                <a:ea typeface="Calibri"/>
                <a:cs typeface="Calibri"/>
                <a:sym typeface="Calibri"/>
              </a:defRPr>
            </a:pPr>
            <a:endParaRPr sz="1688"/>
          </a:p>
        </p:txBody>
      </p:sp>
      <p:pic>
        <p:nvPicPr>
          <p:cNvPr id="254" name="LSK Kvinner FK -Trondheims Ørn_annnonse_.jpg" descr="LSK Kvinner FK -Trondheims Ørn_annnonse_.jpg"/>
          <p:cNvPicPr>
            <a:picLocks noChangeAspect="1"/>
          </p:cNvPicPr>
          <p:nvPr/>
        </p:nvPicPr>
        <p:blipFill>
          <a:blip r:embed="rId3"/>
          <a:srcRect t="26120" b="20893"/>
          <a:stretch>
            <a:fillRect/>
          </a:stretch>
        </p:blipFill>
        <p:spPr>
          <a:xfrm>
            <a:off x="8112223" y="2175981"/>
            <a:ext cx="1841823" cy="1036996"/>
          </a:xfrm>
          <a:prstGeom prst="rect">
            <a:avLst/>
          </a:prstGeom>
          <a:ln w="12700">
            <a:miter lim="400000"/>
          </a:ln>
        </p:spPr>
      </p:pic>
    </p:spTree>
    <p:extLst>
      <p:ext uri="{BB962C8B-B14F-4D97-AF65-F5344CB8AC3E}">
        <p14:creationId xmlns:p14="http://schemas.microsoft.com/office/powerpoint/2010/main" val="1995706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osoba, interiér, lidé&#10;&#10;Popis byl vytvořen automaticky">
            <a:extLst>
              <a:ext uri="{FF2B5EF4-FFF2-40B4-BE49-F238E27FC236}">
                <a16:creationId xmlns:a16="http://schemas.microsoft.com/office/drawing/2014/main" id="{20A673F0-BEB5-4505-B551-A1E623934E99}"/>
              </a:ext>
            </a:extLst>
          </p:cNvPr>
          <p:cNvPicPr>
            <a:picLocks noChangeAspect="1"/>
          </p:cNvPicPr>
          <p:nvPr/>
        </p:nvPicPr>
        <p:blipFill>
          <a:blip r:embed="rId2"/>
          <a:stretch>
            <a:fillRect/>
          </a:stretch>
        </p:blipFill>
        <p:spPr>
          <a:xfrm>
            <a:off x="0" y="-405765"/>
            <a:ext cx="12192000" cy="6858000"/>
          </a:xfrm>
          <a:prstGeom prst="rect">
            <a:avLst/>
          </a:prstGeom>
        </p:spPr>
      </p:pic>
    </p:spTree>
    <p:extLst>
      <p:ext uri="{BB962C8B-B14F-4D97-AF65-F5344CB8AC3E}">
        <p14:creationId xmlns:p14="http://schemas.microsoft.com/office/powerpoint/2010/main" val="90383422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osoba, interiér, skupina, lidé&#10;&#10;Popis byl vytvořen automaticky">
            <a:extLst>
              <a:ext uri="{FF2B5EF4-FFF2-40B4-BE49-F238E27FC236}">
                <a16:creationId xmlns:a16="http://schemas.microsoft.com/office/drawing/2014/main" id="{6636400F-A2AA-4E52-A713-416DF37034DE}"/>
              </a:ext>
            </a:extLst>
          </p:cNvPr>
          <p:cNvPicPr>
            <a:picLocks noChangeAspect="1"/>
          </p:cNvPicPr>
          <p:nvPr/>
        </p:nvPicPr>
        <p:blipFill>
          <a:blip r:embed="rId2"/>
          <a:stretch>
            <a:fillRect/>
          </a:stretch>
        </p:blipFill>
        <p:spPr>
          <a:xfrm>
            <a:off x="0" y="0"/>
            <a:ext cx="12192000" cy="6400800"/>
          </a:xfrm>
          <a:prstGeom prst="rect">
            <a:avLst/>
          </a:prstGeom>
        </p:spPr>
      </p:pic>
    </p:spTree>
    <p:extLst>
      <p:ext uri="{BB962C8B-B14F-4D97-AF65-F5344CB8AC3E}">
        <p14:creationId xmlns:p14="http://schemas.microsoft.com/office/powerpoint/2010/main" val="287085450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ál 1">
            <a:extLst>
              <a:ext uri="{FF2B5EF4-FFF2-40B4-BE49-F238E27FC236}">
                <a16:creationId xmlns:a16="http://schemas.microsoft.com/office/drawing/2014/main" id="{9D952D79-D9A6-9045-8C93-264C7F947BF8}"/>
              </a:ext>
            </a:extLst>
          </p:cNvPr>
          <p:cNvSpPr/>
          <p:nvPr/>
        </p:nvSpPr>
        <p:spPr>
          <a:xfrm>
            <a:off x="457199" y="355830"/>
            <a:ext cx="1921687" cy="18959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Průměr 19,3:1</a:t>
            </a:r>
          </a:p>
        </p:txBody>
      </p:sp>
      <p:sp>
        <p:nvSpPr>
          <p:cNvPr id="7" name="Ovál 6">
            <a:extLst>
              <a:ext uri="{FF2B5EF4-FFF2-40B4-BE49-F238E27FC236}">
                <a16:creationId xmlns:a16="http://schemas.microsoft.com/office/drawing/2014/main" id="{881F25CF-8E76-FD41-8F14-9494EB49C563}"/>
              </a:ext>
            </a:extLst>
          </p:cNvPr>
          <p:cNvSpPr/>
          <p:nvPr/>
        </p:nvSpPr>
        <p:spPr>
          <a:xfrm>
            <a:off x="1022819" y="1977443"/>
            <a:ext cx="1356067" cy="130001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CÍL 3:1</a:t>
            </a:r>
            <a:br>
              <a:rPr lang="cs-CZ" dirty="0"/>
            </a:br>
            <a:r>
              <a:rPr lang="cs-CZ" dirty="0"/>
              <a:t> A NIŽŠÍ</a:t>
            </a:r>
          </a:p>
        </p:txBody>
      </p:sp>
      <p:graphicFrame>
        <p:nvGraphicFramePr>
          <p:cNvPr id="8" name="Graf 7">
            <a:extLst>
              <a:ext uri="{FF2B5EF4-FFF2-40B4-BE49-F238E27FC236}">
                <a16:creationId xmlns:a16="http://schemas.microsoft.com/office/drawing/2014/main" id="{13972A62-1EFD-BC44-88A4-91287703A7C2}"/>
              </a:ext>
            </a:extLst>
          </p:cNvPr>
          <p:cNvGraphicFramePr>
            <a:graphicFrameLocks/>
          </p:cNvGraphicFramePr>
          <p:nvPr/>
        </p:nvGraphicFramePr>
        <p:xfrm>
          <a:off x="2240280" y="-45720"/>
          <a:ext cx="9784080" cy="6949440"/>
        </p:xfrm>
        <a:graphic>
          <a:graphicData uri="http://schemas.openxmlformats.org/drawingml/2006/chart">
            <c:chart xmlns:c="http://schemas.openxmlformats.org/drawingml/2006/chart" xmlns:r="http://schemas.openxmlformats.org/officeDocument/2006/relationships" r:id="rId2"/>
          </a:graphicData>
        </a:graphic>
      </p:graphicFrame>
      <p:pic>
        <p:nvPicPr>
          <p:cNvPr id="5" name="Obrázek 4">
            <a:extLst>
              <a:ext uri="{FF2B5EF4-FFF2-40B4-BE49-F238E27FC236}">
                <a16:creationId xmlns:a16="http://schemas.microsoft.com/office/drawing/2014/main" id="{99814B1F-7121-2342-8FFE-C3F145055FE1}"/>
              </a:ext>
            </a:extLst>
          </p:cNvPr>
          <p:cNvPicPr>
            <a:picLocks noChangeAspect="1"/>
          </p:cNvPicPr>
          <p:nvPr/>
        </p:nvPicPr>
        <p:blipFill>
          <a:blip r:embed="rId3"/>
          <a:stretch>
            <a:fillRect/>
          </a:stretch>
        </p:blipFill>
        <p:spPr>
          <a:xfrm>
            <a:off x="5200218" y="2099328"/>
            <a:ext cx="1062099" cy="1056247"/>
          </a:xfrm>
          <a:prstGeom prst="rect">
            <a:avLst/>
          </a:prstGeom>
        </p:spPr>
      </p:pic>
    </p:spTree>
    <p:extLst>
      <p:ext uri="{BB962C8B-B14F-4D97-AF65-F5344CB8AC3E}">
        <p14:creationId xmlns:p14="http://schemas.microsoft.com/office/powerpoint/2010/main" val="1245977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C80A6A-7FBA-5C4D-ABE0-7AC63A6CEBC2}"/>
              </a:ext>
            </a:extLst>
          </p:cNvPr>
          <p:cNvSpPr>
            <a:spLocks noGrp="1"/>
          </p:cNvSpPr>
          <p:nvPr>
            <p:ph type="ctrTitle"/>
          </p:nvPr>
        </p:nvSpPr>
        <p:spPr>
          <a:xfrm>
            <a:off x="2527300" y="-916872"/>
            <a:ext cx="9144000" cy="2387600"/>
          </a:xfrm>
        </p:spPr>
        <p:txBody>
          <a:bodyPr/>
          <a:lstStyle/>
          <a:p>
            <a:r>
              <a:rPr lang="cs-CZ" dirty="0"/>
              <a:t>Denis </a:t>
            </a:r>
            <a:r>
              <a:rPr lang="cs-CZ" dirty="0" err="1"/>
              <a:t>Tilesch</a:t>
            </a:r>
            <a:endParaRPr lang="cs-CZ" dirty="0"/>
          </a:p>
        </p:txBody>
      </p:sp>
      <p:pic>
        <p:nvPicPr>
          <p:cNvPr id="4" name="Obrázek 3" descr="Obsah obrázku exteriér, osoba, sníh&#10;&#10;Popis byl vytvořen automaticky">
            <a:extLst>
              <a:ext uri="{FF2B5EF4-FFF2-40B4-BE49-F238E27FC236}">
                <a16:creationId xmlns:a16="http://schemas.microsoft.com/office/drawing/2014/main" id="{DFEB7DAC-1421-E14B-AA42-E24F9BE034C1}"/>
              </a:ext>
            </a:extLst>
          </p:cNvPr>
          <p:cNvPicPr>
            <a:picLocks noChangeAspect="1"/>
          </p:cNvPicPr>
          <p:nvPr/>
        </p:nvPicPr>
        <p:blipFill>
          <a:blip r:embed="rId2"/>
          <a:stretch>
            <a:fillRect/>
          </a:stretch>
        </p:blipFill>
        <p:spPr>
          <a:xfrm>
            <a:off x="2361535" y="1624419"/>
            <a:ext cx="7468929" cy="4709092"/>
          </a:xfrm>
          <a:prstGeom prst="rect">
            <a:avLst/>
          </a:prstGeom>
        </p:spPr>
      </p:pic>
    </p:spTree>
    <p:extLst>
      <p:ext uri="{BB962C8B-B14F-4D97-AF65-F5344CB8AC3E}">
        <p14:creationId xmlns:p14="http://schemas.microsoft.com/office/powerpoint/2010/main" val="1600648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C80A6A-7FBA-5C4D-ABE0-7AC63A6CEBC2}"/>
              </a:ext>
            </a:extLst>
          </p:cNvPr>
          <p:cNvSpPr>
            <a:spLocks noGrp="1"/>
          </p:cNvSpPr>
          <p:nvPr>
            <p:ph type="ctrTitle"/>
          </p:nvPr>
        </p:nvSpPr>
        <p:spPr>
          <a:xfrm>
            <a:off x="1524000" y="-923222"/>
            <a:ext cx="9144000" cy="2387600"/>
          </a:xfrm>
        </p:spPr>
        <p:txBody>
          <a:bodyPr/>
          <a:lstStyle/>
          <a:p>
            <a:r>
              <a:rPr lang="cs-CZ" dirty="0"/>
              <a:t>Denis </a:t>
            </a:r>
            <a:r>
              <a:rPr lang="cs-CZ" dirty="0" err="1"/>
              <a:t>Tilesch</a:t>
            </a:r>
            <a:endParaRPr lang="cs-CZ" dirty="0"/>
          </a:p>
        </p:txBody>
      </p:sp>
      <p:graphicFrame>
        <p:nvGraphicFramePr>
          <p:cNvPr id="6" name="Graf 5">
            <a:extLst>
              <a:ext uri="{FF2B5EF4-FFF2-40B4-BE49-F238E27FC236}">
                <a16:creationId xmlns:a16="http://schemas.microsoft.com/office/drawing/2014/main" id="{12D8E9CD-EC18-DE42-ACF8-CA500C777F6D}"/>
              </a:ext>
            </a:extLst>
          </p:cNvPr>
          <p:cNvGraphicFramePr>
            <a:graphicFrameLocks/>
          </p:cNvGraphicFramePr>
          <p:nvPr/>
        </p:nvGraphicFramePr>
        <p:xfrm>
          <a:off x="765544" y="2179672"/>
          <a:ext cx="5691964" cy="33758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af 6">
            <a:extLst>
              <a:ext uri="{FF2B5EF4-FFF2-40B4-BE49-F238E27FC236}">
                <a16:creationId xmlns:a16="http://schemas.microsoft.com/office/drawing/2014/main" id="{9641FE4B-7281-E841-8FA8-63331DF5647C}"/>
              </a:ext>
            </a:extLst>
          </p:cNvPr>
          <p:cNvGraphicFramePr>
            <a:graphicFrameLocks/>
          </p:cNvGraphicFramePr>
          <p:nvPr/>
        </p:nvGraphicFramePr>
        <p:xfrm>
          <a:off x="6237769" y="2105245"/>
          <a:ext cx="5394251" cy="35246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81852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Obdélník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Nadpis 1">
            <a:extLst>
              <a:ext uri="{FF2B5EF4-FFF2-40B4-BE49-F238E27FC236}">
                <a16:creationId xmlns:a16="http://schemas.microsoft.com/office/drawing/2014/main" id="{9AB2EA78-AEB3-469B-9025-3B17201A457B}"/>
              </a:ext>
            </a:extLst>
          </p:cNvPr>
          <p:cNvSpPr>
            <a:spLocks noGrp="1"/>
          </p:cNvSpPr>
          <p:nvPr>
            <p:ph type="ctrTitle"/>
          </p:nvPr>
        </p:nvSpPr>
        <p:spPr>
          <a:xfrm>
            <a:off x="1097280" y="758952"/>
            <a:ext cx="10058400" cy="3892168"/>
          </a:xfrm>
        </p:spPr>
        <p:txBody>
          <a:bodyPr rtlCol="0" anchor="ctr">
            <a:normAutofit/>
          </a:bodyPr>
          <a:lstStyle/>
          <a:p>
            <a:pPr lvl="0" rtl="0"/>
            <a:r>
              <a:rPr lang="cs" sz="4800" i="1" dirty="0">
                <a:solidFill>
                  <a:srgbClr val="FFFFFF"/>
                </a:solidFill>
              </a:rPr>
              <a:t>„Je to malý krok pro člověka, obrovský skok pro lidstvo“.</a:t>
            </a:r>
          </a:p>
        </p:txBody>
      </p:sp>
      <p:sp>
        <p:nvSpPr>
          <p:cNvPr id="49" name="Obdélník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odnadpis 2">
            <a:extLst>
              <a:ext uri="{FF2B5EF4-FFF2-40B4-BE49-F238E27FC236}">
                <a16:creationId xmlns:a16="http://schemas.microsoft.com/office/drawing/2014/main" id="{255E1F2F-E259-4EA8-9FFD-3A10AF541859}"/>
              </a:ext>
            </a:extLst>
          </p:cNvPr>
          <p:cNvSpPr>
            <a:spLocks noGrp="1"/>
          </p:cNvSpPr>
          <p:nvPr>
            <p:ph type="subTitle" idx="1"/>
          </p:nvPr>
        </p:nvSpPr>
        <p:spPr>
          <a:xfrm>
            <a:off x="1100051" y="5225240"/>
            <a:ext cx="10058400" cy="1143000"/>
          </a:xfrm>
        </p:spPr>
        <p:txBody>
          <a:bodyPr rtlCol="0">
            <a:normAutofit/>
          </a:bodyPr>
          <a:lstStyle/>
          <a:p>
            <a:pPr rtl="0"/>
            <a:r>
              <a:rPr lang="cs">
                <a:solidFill>
                  <a:srgbClr val="FFFFFF"/>
                </a:solidFill>
              </a:rPr>
              <a:t>– Neil Armstrong</a:t>
            </a:r>
          </a:p>
        </p:txBody>
      </p:sp>
    </p:spTree>
    <p:extLst>
      <p:ext uri="{BB962C8B-B14F-4D97-AF65-F5344CB8AC3E}">
        <p14:creationId xmlns:p14="http://schemas.microsoft.com/office/powerpoint/2010/main" val="191714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C80A6A-7FBA-5C4D-ABE0-7AC63A6CEBC2}"/>
              </a:ext>
            </a:extLst>
          </p:cNvPr>
          <p:cNvSpPr>
            <a:spLocks noGrp="1"/>
          </p:cNvSpPr>
          <p:nvPr>
            <p:ph type="ctrTitle"/>
          </p:nvPr>
        </p:nvSpPr>
        <p:spPr>
          <a:xfrm>
            <a:off x="2587257" y="1795582"/>
            <a:ext cx="7740502" cy="205286"/>
          </a:xfrm>
        </p:spPr>
        <p:txBody>
          <a:bodyPr>
            <a:noAutofit/>
          </a:bodyPr>
          <a:lstStyle/>
          <a:p>
            <a:r>
              <a:rPr lang="cs-CZ" sz="2800" dirty="0" err="1"/>
              <a:t>Antistreptolysin</a:t>
            </a:r>
            <a:r>
              <a:rPr lang="cs-CZ" sz="2800" dirty="0"/>
              <a:t> O 917,5 norma 0,0 - 200,0 </a:t>
            </a:r>
            <a:r>
              <a:rPr lang="cs-CZ" sz="2800" dirty="0" err="1"/>
              <a:t>kU</a:t>
            </a:r>
            <a:r>
              <a:rPr lang="cs-CZ" sz="2800" dirty="0"/>
              <a:t>/l</a:t>
            </a:r>
          </a:p>
        </p:txBody>
      </p:sp>
      <p:sp>
        <p:nvSpPr>
          <p:cNvPr id="5" name="Nadpis 1">
            <a:extLst>
              <a:ext uri="{FF2B5EF4-FFF2-40B4-BE49-F238E27FC236}">
                <a16:creationId xmlns:a16="http://schemas.microsoft.com/office/drawing/2014/main" id="{1946005A-811B-344D-8582-6BDB4D183968}"/>
              </a:ext>
            </a:extLst>
          </p:cNvPr>
          <p:cNvSpPr txBox="1">
            <a:spLocks/>
          </p:cNvSpPr>
          <p:nvPr/>
        </p:nvSpPr>
        <p:spPr>
          <a:xfrm>
            <a:off x="1601755" y="-1277279"/>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dirty="0"/>
              <a:t>ASLO - BIOCHEMIE</a:t>
            </a:r>
          </a:p>
        </p:txBody>
      </p:sp>
      <p:graphicFrame>
        <p:nvGraphicFramePr>
          <p:cNvPr id="7" name="Graf 6">
            <a:extLst>
              <a:ext uri="{FF2B5EF4-FFF2-40B4-BE49-F238E27FC236}">
                <a16:creationId xmlns:a16="http://schemas.microsoft.com/office/drawing/2014/main" id="{0F4F3193-AE4F-EB48-A12B-A83E8A82D921}"/>
              </a:ext>
            </a:extLst>
          </p:cNvPr>
          <p:cNvGraphicFramePr>
            <a:graphicFrameLocks/>
          </p:cNvGraphicFramePr>
          <p:nvPr/>
        </p:nvGraphicFramePr>
        <p:xfrm>
          <a:off x="2179675" y="2257368"/>
          <a:ext cx="8148084" cy="4311502"/>
        </p:xfrm>
        <a:graphic>
          <a:graphicData uri="http://schemas.openxmlformats.org/drawingml/2006/chart">
            <c:chart xmlns:c="http://schemas.openxmlformats.org/drawingml/2006/chart" xmlns:r="http://schemas.openxmlformats.org/officeDocument/2006/relationships" r:id="rId2"/>
          </a:graphicData>
        </a:graphic>
      </p:graphicFrame>
      <p:sp>
        <p:nvSpPr>
          <p:cNvPr id="3" name="Ovál 2">
            <a:extLst>
              <a:ext uri="{FF2B5EF4-FFF2-40B4-BE49-F238E27FC236}">
                <a16:creationId xmlns:a16="http://schemas.microsoft.com/office/drawing/2014/main" id="{91DE8BC4-8D4F-C649-BC18-24C27029FCB9}"/>
              </a:ext>
            </a:extLst>
          </p:cNvPr>
          <p:cNvSpPr/>
          <p:nvPr/>
        </p:nvSpPr>
        <p:spPr>
          <a:xfrm>
            <a:off x="3557239" y="3334214"/>
            <a:ext cx="1532610" cy="666309"/>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sz="1400" dirty="0"/>
              <a:t>20.2.2020</a:t>
            </a:r>
          </a:p>
        </p:txBody>
      </p:sp>
      <p:sp>
        <p:nvSpPr>
          <p:cNvPr id="8" name="Ovál 7">
            <a:extLst>
              <a:ext uri="{FF2B5EF4-FFF2-40B4-BE49-F238E27FC236}">
                <a16:creationId xmlns:a16="http://schemas.microsoft.com/office/drawing/2014/main" id="{8F019963-B644-4944-A338-4B8DD2617B1A}"/>
              </a:ext>
            </a:extLst>
          </p:cNvPr>
          <p:cNvSpPr/>
          <p:nvPr/>
        </p:nvSpPr>
        <p:spPr>
          <a:xfrm>
            <a:off x="6096000" y="4713249"/>
            <a:ext cx="1541106" cy="666309"/>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sz="1400" dirty="0"/>
              <a:t>12.6.2020</a:t>
            </a:r>
          </a:p>
        </p:txBody>
      </p:sp>
      <p:sp>
        <p:nvSpPr>
          <p:cNvPr id="10" name="Ovál 9">
            <a:extLst>
              <a:ext uri="{FF2B5EF4-FFF2-40B4-BE49-F238E27FC236}">
                <a16:creationId xmlns:a16="http://schemas.microsoft.com/office/drawing/2014/main" id="{8F56DDDA-4FE1-AF45-9C6B-017F61E314BD}"/>
              </a:ext>
            </a:extLst>
          </p:cNvPr>
          <p:cNvSpPr/>
          <p:nvPr/>
        </p:nvSpPr>
        <p:spPr>
          <a:xfrm>
            <a:off x="9203474" y="5545873"/>
            <a:ext cx="1483112" cy="666309"/>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sz="1400" dirty="0"/>
              <a:t>13.9.2021</a:t>
            </a:r>
          </a:p>
        </p:txBody>
      </p:sp>
      <p:sp>
        <p:nvSpPr>
          <p:cNvPr id="11" name="Ovál 10">
            <a:extLst>
              <a:ext uri="{FF2B5EF4-FFF2-40B4-BE49-F238E27FC236}">
                <a16:creationId xmlns:a16="http://schemas.microsoft.com/office/drawing/2014/main" id="{1A79ECF8-5DBF-B845-AADD-EE828BC167BB}"/>
              </a:ext>
            </a:extLst>
          </p:cNvPr>
          <p:cNvSpPr/>
          <p:nvPr/>
        </p:nvSpPr>
        <p:spPr>
          <a:xfrm>
            <a:off x="7203688" y="5545872"/>
            <a:ext cx="1483112" cy="666309"/>
          </a:xfrm>
          <a:prstGeom prst="ellipse">
            <a:avLst/>
          </a:prstGeom>
          <a:solidFill>
            <a:srgbClr val="0070C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sz="1400" dirty="0"/>
              <a:t>6-měsíců Balance </a:t>
            </a:r>
            <a:r>
              <a:rPr lang="cs-CZ" sz="1400" dirty="0" err="1"/>
              <a:t>Oil</a:t>
            </a:r>
            <a:endParaRPr lang="cs-CZ" sz="1400" dirty="0"/>
          </a:p>
        </p:txBody>
      </p:sp>
    </p:spTree>
    <p:extLst>
      <p:ext uri="{BB962C8B-B14F-4D97-AF65-F5344CB8AC3E}">
        <p14:creationId xmlns:p14="http://schemas.microsoft.com/office/powerpoint/2010/main" val="512800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C80A6A-7FBA-5C4D-ABE0-7AC63A6CEBC2}"/>
              </a:ext>
            </a:extLst>
          </p:cNvPr>
          <p:cNvSpPr>
            <a:spLocks noGrp="1"/>
          </p:cNvSpPr>
          <p:nvPr>
            <p:ph type="ctrTitle"/>
          </p:nvPr>
        </p:nvSpPr>
        <p:spPr>
          <a:xfrm>
            <a:off x="1523999" y="-809570"/>
            <a:ext cx="10181253" cy="2387600"/>
          </a:xfrm>
        </p:spPr>
        <p:txBody>
          <a:bodyPr/>
          <a:lstStyle/>
          <a:p>
            <a:r>
              <a:rPr lang="cs-CZ" dirty="0"/>
              <a:t>Alena Procházková</a:t>
            </a:r>
          </a:p>
        </p:txBody>
      </p:sp>
      <p:pic>
        <p:nvPicPr>
          <p:cNvPr id="6" name="Obrázek 5" descr="Obsah obrázku sníh, lyžování, exteriér, osoba&#10;&#10;Popis byl vytvořen automaticky">
            <a:extLst>
              <a:ext uri="{FF2B5EF4-FFF2-40B4-BE49-F238E27FC236}">
                <a16:creationId xmlns:a16="http://schemas.microsoft.com/office/drawing/2014/main" id="{6EC09B90-2516-B84A-A8A4-648ED7B45B60}"/>
              </a:ext>
            </a:extLst>
          </p:cNvPr>
          <p:cNvPicPr>
            <a:picLocks noChangeAspect="1"/>
          </p:cNvPicPr>
          <p:nvPr/>
        </p:nvPicPr>
        <p:blipFill>
          <a:blip r:embed="rId2"/>
          <a:stretch>
            <a:fillRect/>
          </a:stretch>
        </p:blipFill>
        <p:spPr>
          <a:xfrm>
            <a:off x="2444750" y="1676531"/>
            <a:ext cx="7321550" cy="4744905"/>
          </a:xfrm>
          <a:prstGeom prst="rect">
            <a:avLst/>
          </a:prstGeom>
        </p:spPr>
      </p:pic>
    </p:spTree>
    <p:extLst>
      <p:ext uri="{BB962C8B-B14F-4D97-AF65-F5344CB8AC3E}">
        <p14:creationId xmlns:p14="http://schemas.microsoft.com/office/powerpoint/2010/main" val="2905742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C80A6A-7FBA-5C4D-ABE0-7AC63A6CEBC2}"/>
              </a:ext>
            </a:extLst>
          </p:cNvPr>
          <p:cNvSpPr>
            <a:spLocks noGrp="1"/>
          </p:cNvSpPr>
          <p:nvPr>
            <p:ph type="ctrTitle"/>
          </p:nvPr>
        </p:nvSpPr>
        <p:spPr>
          <a:xfrm>
            <a:off x="1524000" y="-923222"/>
            <a:ext cx="10414518" cy="2387600"/>
          </a:xfrm>
        </p:spPr>
        <p:txBody>
          <a:bodyPr/>
          <a:lstStyle/>
          <a:p>
            <a:r>
              <a:rPr lang="cs-CZ" dirty="0"/>
              <a:t>Alena Procházková</a:t>
            </a:r>
          </a:p>
        </p:txBody>
      </p:sp>
      <p:graphicFrame>
        <p:nvGraphicFramePr>
          <p:cNvPr id="4" name="Graf 3">
            <a:extLst>
              <a:ext uri="{FF2B5EF4-FFF2-40B4-BE49-F238E27FC236}">
                <a16:creationId xmlns:a16="http://schemas.microsoft.com/office/drawing/2014/main" id="{B06945F7-5E04-514E-A319-A9662F7C66E0}"/>
              </a:ext>
            </a:extLst>
          </p:cNvPr>
          <p:cNvGraphicFramePr>
            <a:graphicFrameLocks/>
          </p:cNvGraphicFramePr>
          <p:nvPr/>
        </p:nvGraphicFramePr>
        <p:xfrm>
          <a:off x="514893" y="1878715"/>
          <a:ext cx="5938837" cy="37404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f 4">
            <a:extLst>
              <a:ext uri="{FF2B5EF4-FFF2-40B4-BE49-F238E27FC236}">
                <a16:creationId xmlns:a16="http://schemas.microsoft.com/office/drawing/2014/main" id="{8D28A876-A8EA-E846-97C6-F5BC701B8D3F}"/>
              </a:ext>
            </a:extLst>
          </p:cNvPr>
          <p:cNvGraphicFramePr>
            <a:graphicFrameLocks/>
          </p:cNvGraphicFramePr>
          <p:nvPr/>
        </p:nvGraphicFramePr>
        <p:xfrm>
          <a:off x="5929312" y="1820841"/>
          <a:ext cx="6048375" cy="38561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80322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extovéPole 2"/>
          <p:cNvSpPr txBox="1"/>
          <p:nvPr/>
        </p:nvSpPr>
        <p:spPr>
          <a:xfrm>
            <a:off x="393563" y="292795"/>
            <a:ext cx="11220030" cy="932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726" rIns="27726" anchor="b">
            <a:normAutofit lnSpcReduction="10000"/>
          </a:bodyPr>
          <a:lstStyle/>
          <a:p>
            <a:pPr defTabSz="521223">
              <a:lnSpc>
                <a:spcPct val="90000"/>
              </a:lnSpc>
              <a:spcBef>
                <a:spcPts val="303"/>
              </a:spcBef>
              <a:defRPr sz="5640" b="1" spc="410">
                <a:effectLst>
                  <a:outerShdw blurRad="35814" dist="35814" dir="2700000" rotWithShape="0">
                    <a:srgbClr val="000000">
                      <a:alpha val="43137"/>
                    </a:srgbClr>
                  </a:outerShdw>
                </a:effectLst>
                <a:latin typeface="Arial"/>
                <a:ea typeface="Arial"/>
                <a:cs typeface="Arial"/>
                <a:sym typeface="Arial"/>
              </a:defRPr>
            </a:pPr>
            <a:r>
              <a:rPr lang="cs-CZ" sz="3420" dirty="0"/>
              <a:t>PROČ KOMERČNÍ PRODUKTY</a:t>
            </a:r>
            <a:r>
              <a:rPr sz="3420" dirty="0"/>
              <a:t> </a:t>
            </a:r>
            <a:r>
              <a:rPr sz="3420" spc="244" dirty="0">
                <a:solidFill>
                  <a:srgbClr val="0D0D0D"/>
                </a:solidFill>
              </a:rPr>
              <a:t>S Ω-3 </a:t>
            </a:r>
            <a:r>
              <a:rPr sz="3420" dirty="0"/>
              <a:t>NEFUNGUJ</a:t>
            </a:r>
            <a:r>
              <a:rPr lang="cs-CZ" sz="3420" dirty="0"/>
              <a:t>Í, NEBO JEN OMEZENĚ</a:t>
            </a:r>
            <a:r>
              <a:rPr sz="3420" dirty="0"/>
              <a:t>? </a:t>
            </a:r>
          </a:p>
        </p:txBody>
      </p:sp>
      <p:pic>
        <p:nvPicPr>
          <p:cNvPr id="141" name="Obrázek 1" descr="Obrázek 1"/>
          <p:cNvPicPr>
            <a:picLocks noChangeAspect="1"/>
          </p:cNvPicPr>
          <p:nvPr/>
        </p:nvPicPr>
        <p:blipFill>
          <a:blip r:embed="rId2"/>
          <a:stretch>
            <a:fillRect/>
          </a:stretch>
        </p:blipFill>
        <p:spPr>
          <a:xfrm>
            <a:off x="429014" y="1952174"/>
            <a:ext cx="6544304" cy="3789301"/>
          </a:xfrm>
          <a:prstGeom prst="rect">
            <a:avLst/>
          </a:prstGeom>
          <a:ln w="12700">
            <a:miter lim="400000"/>
          </a:ln>
        </p:spPr>
      </p:pic>
      <p:pic>
        <p:nvPicPr>
          <p:cNvPr id="142" name="Obrázek 4" descr="Obrázek 4"/>
          <p:cNvPicPr>
            <a:picLocks noChangeAspect="1"/>
          </p:cNvPicPr>
          <p:nvPr/>
        </p:nvPicPr>
        <p:blipFill>
          <a:blip r:embed="rId3"/>
          <a:stretch>
            <a:fillRect/>
          </a:stretch>
        </p:blipFill>
        <p:spPr>
          <a:xfrm>
            <a:off x="7014652" y="2150124"/>
            <a:ext cx="4626667" cy="3221664"/>
          </a:xfrm>
          <a:prstGeom prst="rect">
            <a:avLst/>
          </a:prstGeom>
          <a:ln w="12700">
            <a:miter lim="400000"/>
          </a:ln>
        </p:spPr>
      </p:pic>
      <p:sp>
        <p:nvSpPr>
          <p:cNvPr id="143" name="Přímá spojnice 6"/>
          <p:cNvSpPr/>
          <p:nvPr/>
        </p:nvSpPr>
        <p:spPr>
          <a:xfrm>
            <a:off x="7590034" y="2748167"/>
            <a:ext cx="3616753" cy="2022732"/>
          </a:xfrm>
          <a:prstGeom prst="line">
            <a:avLst/>
          </a:prstGeom>
          <a:ln w="50800">
            <a:solidFill>
              <a:srgbClr val="000000"/>
            </a:solidFill>
            <a:miter lim="400000"/>
          </a:ln>
        </p:spPr>
        <p:txBody>
          <a:bodyPr lIns="27726" rIns="27726"/>
          <a:lstStyle/>
          <a:p>
            <a:endParaRPr sz="1092"/>
          </a:p>
        </p:txBody>
      </p:sp>
      <p:sp>
        <p:nvSpPr>
          <p:cNvPr id="144" name="Přímá spojnice 7"/>
          <p:cNvSpPr/>
          <p:nvPr/>
        </p:nvSpPr>
        <p:spPr>
          <a:xfrm flipV="1">
            <a:off x="7994480" y="2748166"/>
            <a:ext cx="2936632" cy="2198078"/>
          </a:xfrm>
          <a:prstGeom prst="line">
            <a:avLst/>
          </a:prstGeom>
          <a:ln w="50800">
            <a:solidFill>
              <a:srgbClr val="000000"/>
            </a:solidFill>
            <a:miter lim="400000"/>
          </a:ln>
        </p:spPr>
        <p:txBody>
          <a:bodyPr lIns="27726" rIns="27726"/>
          <a:lstStyle/>
          <a:p>
            <a:endParaRPr sz="1092"/>
          </a:p>
        </p:txBody>
      </p:sp>
    </p:spTree>
    <p:extLst>
      <p:ext uri="{BB962C8B-B14F-4D97-AF65-F5344CB8AC3E}">
        <p14:creationId xmlns:p14="http://schemas.microsoft.com/office/powerpoint/2010/main" val="382320144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43"/>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advAuto="0"/>
      <p:bldP spid="142" grpId="0" animBg="1" advAuto="0"/>
      <p:bldP spid="143" grpId="0" animBg="1" advAuto="0"/>
      <p:bldP spid="144"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Title 1"/>
          <p:cNvSpPr txBox="1">
            <a:spLocks noGrp="1"/>
          </p:cNvSpPr>
          <p:nvPr>
            <p:ph type="title"/>
          </p:nvPr>
        </p:nvSpPr>
        <p:spPr>
          <a:xfrm>
            <a:off x="588926" y="593247"/>
            <a:ext cx="3059169" cy="640408"/>
          </a:xfrm>
          <a:prstGeom prst="rect">
            <a:avLst/>
          </a:prstGeom>
        </p:spPr>
        <p:txBody>
          <a:bodyPr/>
          <a:lstStyle/>
          <a:p>
            <a:pPr defTabSz="282791">
              <a:defRPr sz="3416"/>
            </a:pPr>
            <a:endParaRPr/>
          </a:p>
        </p:txBody>
      </p:sp>
      <p:pic>
        <p:nvPicPr>
          <p:cNvPr id="147" name="Content Placeholder 6" descr="Content Placeholder 6"/>
          <p:cNvPicPr>
            <a:picLocks noChangeAspect="1"/>
          </p:cNvPicPr>
          <p:nvPr/>
        </p:nvPicPr>
        <p:blipFill>
          <a:blip r:embed="rId3"/>
          <a:stretch>
            <a:fillRect/>
          </a:stretch>
        </p:blipFill>
        <p:spPr>
          <a:xfrm>
            <a:off x="0" y="18268"/>
            <a:ext cx="12192000" cy="6858481"/>
          </a:xfrm>
          <a:prstGeom prst="rect">
            <a:avLst/>
          </a:prstGeom>
          <a:ln w="12700">
            <a:miter lim="400000"/>
          </a:ln>
        </p:spPr>
      </p:pic>
      <p:sp>
        <p:nvSpPr>
          <p:cNvPr id="148" name="TextovéPole 3"/>
          <p:cNvSpPr txBox="1"/>
          <p:nvPr/>
        </p:nvSpPr>
        <p:spPr>
          <a:xfrm>
            <a:off x="453887" y="6523492"/>
            <a:ext cx="10342021" cy="316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726" rIns="27726">
            <a:spAutoFit/>
          </a:bodyPr>
          <a:lstStyle/>
          <a:p>
            <a:pPr>
              <a:defRPr sz="2400" b="1">
                <a:latin typeface="Arial"/>
                <a:ea typeface="Arial"/>
                <a:cs typeface="Arial"/>
                <a:sym typeface="Arial"/>
              </a:defRPr>
            </a:pPr>
            <a:r>
              <a:rPr sz="1455"/>
              <a:t>Zdroj: </a:t>
            </a:r>
            <a:r>
              <a:rPr sz="1455" u="sng">
                <a:solidFill>
                  <a:srgbClr val="0000FF"/>
                </a:solidFill>
                <a:uFill>
                  <a:solidFill>
                    <a:srgbClr val="0000FF"/>
                  </a:solidFill>
                </a:uFill>
                <a:hlinkClick r:id="rId4"/>
              </a:rPr>
              <a:t>https://zinzinowebstorage.blob.core.windows.net/science/Oksidativ_stability_index_OSI.pdf</a:t>
            </a:r>
            <a:r>
              <a:rPr sz="1092"/>
              <a:t> </a:t>
            </a:r>
          </a:p>
        </p:txBody>
      </p:sp>
      <p:sp>
        <p:nvSpPr>
          <p:cNvPr id="149" name="TextovéPole 9"/>
          <p:cNvSpPr txBox="1"/>
          <p:nvPr/>
        </p:nvSpPr>
        <p:spPr>
          <a:xfrm>
            <a:off x="1944487" y="5778527"/>
            <a:ext cx="1709807" cy="65223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726" rIns="27726">
            <a:spAutoFit/>
          </a:bodyPr>
          <a:lstStyle>
            <a:lvl1pPr algn="ctr">
              <a:defRPr sz="3000" b="1">
                <a:latin typeface="Arial"/>
                <a:ea typeface="Arial"/>
                <a:cs typeface="Arial"/>
                <a:sym typeface="Arial"/>
              </a:defRPr>
            </a:lvl1pPr>
          </a:lstStyle>
          <a:p>
            <a:r>
              <a:rPr sz="1819"/>
              <a:t>Krill olej s astaxanthinem</a:t>
            </a:r>
          </a:p>
        </p:txBody>
      </p:sp>
      <p:sp>
        <p:nvSpPr>
          <p:cNvPr id="150" name="TextovéPole 10"/>
          <p:cNvSpPr txBox="1"/>
          <p:nvPr/>
        </p:nvSpPr>
        <p:spPr>
          <a:xfrm>
            <a:off x="4011175" y="5667649"/>
            <a:ext cx="2259156" cy="932178"/>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726" rIns="27726">
            <a:spAutoFit/>
          </a:bodyPr>
          <a:lstStyle/>
          <a:p>
            <a:pPr algn="ctr">
              <a:defRPr sz="3000" b="1">
                <a:latin typeface="Arial"/>
                <a:ea typeface="Arial"/>
                <a:cs typeface="Arial"/>
                <a:sym typeface="Arial"/>
              </a:defRPr>
            </a:pPr>
            <a:r>
              <a:rPr sz="1819"/>
              <a:t>Koncentrovaný Omega-3 </a:t>
            </a:r>
          </a:p>
          <a:p>
            <a:pPr algn="ctr">
              <a:defRPr sz="3000" b="1">
                <a:latin typeface="Arial"/>
                <a:ea typeface="Arial"/>
                <a:cs typeface="Arial"/>
                <a:sym typeface="Arial"/>
              </a:defRPr>
            </a:pPr>
            <a:r>
              <a:rPr sz="1819"/>
              <a:t>+ směs vitamínů E</a:t>
            </a:r>
          </a:p>
        </p:txBody>
      </p:sp>
      <p:sp>
        <p:nvSpPr>
          <p:cNvPr id="151" name="TextovéPole 11"/>
          <p:cNvSpPr txBox="1"/>
          <p:nvPr/>
        </p:nvSpPr>
        <p:spPr>
          <a:xfrm>
            <a:off x="6290142" y="5778527"/>
            <a:ext cx="2336493" cy="65223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726" rIns="27726">
            <a:spAutoFit/>
          </a:bodyPr>
          <a:lstStyle/>
          <a:p>
            <a:pPr algn="ctr">
              <a:defRPr sz="3000" b="1">
                <a:latin typeface="Arial"/>
                <a:ea typeface="Arial"/>
                <a:cs typeface="Arial"/>
                <a:sym typeface="Arial"/>
              </a:defRPr>
            </a:pPr>
            <a:r>
              <a:rPr sz="1819"/>
              <a:t>Olej z tresčích jater</a:t>
            </a:r>
          </a:p>
          <a:p>
            <a:pPr algn="ctr">
              <a:defRPr sz="3000" b="1">
                <a:latin typeface="Arial"/>
                <a:ea typeface="Arial"/>
                <a:cs typeface="Arial"/>
                <a:sym typeface="Arial"/>
              </a:defRPr>
            </a:pPr>
            <a:r>
              <a:rPr sz="1819"/>
              <a:t> + směs vitamínů E</a:t>
            </a:r>
          </a:p>
        </p:txBody>
      </p:sp>
      <p:sp>
        <p:nvSpPr>
          <p:cNvPr id="152" name="TextovéPole 12"/>
          <p:cNvSpPr txBox="1"/>
          <p:nvPr/>
        </p:nvSpPr>
        <p:spPr>
          <a:xfrm>
            <a:off x="8654148" y="5678404"/>
            <a:ext cx="2336493" cy="904478"/>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726" rIns="27726">
            <a:spAutoFit/>
          </a:bodyPr>
          <a:lstStyle>
            <a:lvl1pPr algn="ctr">
              <a:defRPr sz="2900" b="1">
                <a:latin typeface="Arial"/>
                <a:ea typeface="Arial"/>
                <a:cs typeface="Arial"/>
                <a:sym typeface="Arial"/>
              </a:defRPr>
            </a:lvl1pPr>
          </a:lstStyle>
          <a:p>
            <a:r>
              <a:rPr sz="1759"/>
              <a:t>Rybí / extra panenský olivový olej s polyfenoly </a:t>
            </a:r>
          </a:p>
        </p:txBody>
      </p:sp>
      <p:sp>
        <p:nvSpPr>
          <p:cNvPr id="153" name="TextovéPole 7"/>
          <p:cNvSpPr txBox="1"/>
          <p:nvPr/>
        </p:nvSpPr>
        <p:spPr>
          <a:xfrm>
            <a:off x="4308056" y="1841272"/>
            <a:ext cx="4052353" cy="35362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726" rIns="27726">
            <a:spAutoFit/>
          </a:bodyPr>
          <a:lstStyle>
            <a:lvl1pPr>
              <a:defRPr sz="2800" b="1">
                <a:latin typeface="Arial"/>
                <a:ea typeface="Arial"/>
                <a:cs typeface="Arial"/>
                <a:sym typeface="Arial"/>
              </a:defRPr>
            </a:lvl1pPr>
          </a:lstStyle>
          <a:p>
            <a:r>
              <a:rPr sz="1698"/>
              <a:t>( Oxidační stabilita různých produktů )</a:t>
            </a:r>
          </a:p>
        </p:txBody>
      </p:sp>
      <p:sp>
        <p:nvSpPr>
          <p:cNvPr id="154" name="Čára"/>
          <p:cNvSpPr/>
          <p:nvPr/>
        </p:nvSpPr>
        <p:spPr>
          <a:xfrm>
            <a:off x="4219140" y="1007479"/>
            <a:ext cx="4230185" cy="1"/>
          </a:xfrm>
          <a:prstGeom prst="line">
            <a:avLst/>
          </a:prstGeom>
          <a:ln w="88900">
            <a:solidFill>
              <a:srgbClr val="009051"/>
            </a:solidFill>
            <a:miter lim="400000"/>
          </a:ln>
        </p:spPr>
        <p:txBody>
          <a:bodyPr lIns="25387" tIns="25387" rIns="25387" bIns="25387" anchor="ctr"/>
          <a:lstStyle/>
          <a:p>
            <a:pPr algn="ctr" defTabSz="412518">
              <a:lnSpc>
                <a:spcPct val="80000"/>
              </a:lnSpc>
              <a:defRPr sz="3200" cap="all">
                <a:solidFill>
                  <a:srgbClr val="838787"/>
                </a:solidFill>
                <a:latin typeface="DIN Condensed Bold"/>
                <a:ea typeface="DIN Condensed Bold"/>
                <a:cs typeface="DIN Condensed Bold"/>
                <a:sym typeface="DIN Condensed Bold"/>
              </a:defRPr>
            </a:pPr>
            <a:endParaRPr sz="1940"/>
          </a:p>
        </p:txBody>
      </p:sp>
    </p:spTree>
    <p:extLst>
      <p:ext uri="{BB962C8B-B14F-4D97-AF65-F5344CB8AC3E}">
        <p14:creationId xmlns:p14="http://schemas.microsoft.com/office/powerpoint/2010/main" val="338172316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 name="zinzino-product-in-use-balancetest-Diana-HH8A8810-wide-75prc-150dpi.png" descr="zinzino-product-in-use-balancetest-Diana-HH8A8810-wide-75prc-150dpi.png"/>
          <p:cNvPicPr>
            <a:picLocks noChangeAspect="1"/>
          </p:cNvPicPr>
          <p:nvPr/>
        </p:nvPicPr>
        <p:blipFill>
          <a:blip r:embed="rId2"/>
          <a:srcRect l="15514" t="933" r="8023" b="2718"/>
          <a:stretch>
            <a:fillRect/>
          </a:stretch>
        </p:blipFill>
        <p:spPr>
          <a:xfrm>
            <a:off x="714375" y="712292"/>
            <a:ext cx="10235784" cy="5433416"/>
          </a:xfrm>
          <a:prstGeom prst="rect">
            <a:avLst/>
          </a:prstGeom>
          <a:ln w="12700">
            <a:miter lim="400000"/>
          </a:ln>
        </p:spPr>
      </p:pic>
      <p:sp>
        <p:nvSpPr>
          <p:cNvPr id="323" name="Would you like to take a test…"/>
          <p:cNvSpPr txBox="1"/>
          <p:nvPr/>
        </p:nvSpPr>
        <p:spPr>
          <a:xfrm>
            <a:off x="1034338" y="3129950"/>
            <a:ext cx="5061662" cy="807685"/>
          </a:xfrm>
          <a:prstGeom prst="rect">
            <a:avLst/>
          </a:prstGeom>
          <a:ln w="12700">
            <a:miter lim="400000"/>
          </a:ln>
          <a:extLst>
            <a:ext uri="{C572A759-6A51-4108-AA02-DFA0A04FC94B}">
              <ma14:wrappingTextBoxFlag xmlns:ma14="http://schemas.microsoft.com/office/mac/drawingml/2011/main" xmlns="" val="1"/>
            </a:ext>
          </a:extLst>
        </p:spPr>
        <p:txBody>
          <a:bodyPr lIns="20130" tIns="20130" rIns="20130" bIns="20130" anchor="ctr"/>
          <a:lstStyle/>
          <a:p>
            <a:pPr defTabSz="966244">
              <a:defRPr sz="6000" spc="420"/>
            </a:pPr>
            <a:r>
              <a:rPr lang="cs-CZ" sz="2378" dirty="0">
                <a:solidFill>
                  <a:srgbClr val="000000"/>
                </a:solidFill>
                <a:latin typeface="Open Sans Bold"/>
                <a:ea typeface="Open Sans Bold"/>
                <a:cs typeface="Open Sans Bold"/>
              </a:rPr>
              <a:t>Chtěli byste zjistit v jakém stavu je váš organizmus?</a:t>
            </a:r>
          </a:p>
          <a:p>
            <a:pPr defTabSz="966244">
              <a:defRPr sz="6000" spc="420"/>
            </a:pPr>
            <a:endParaRPr lang="cs-CZ" sz="2378" dirty="0">
              <a:solidFill>
                <a:srgbClr val="000000"/>
              </a:solidFill>
              <a:latin typeface="Open Sans Bold"/>
              <a:ea typeface="Open Sans Bold"/>
              <a:cs typeface="Open Sans Bold"/>
            </a:endParaRPr>
          </a:p>
          <a:p>
            <a:pPr defTabSz="966244">
              <a:defRPr sz="6000" spc="420"/>
            </a:pPr>
            <a:endParaRPr lang="cs-CZ" sz="2378" dirty="0">
              <a:solidFill>
                <a:srgbClr val="000000"/>
              </a:solidFill>
              <a:latin typeface="Open Sans Bold"/>
              <a:ea typeface="Open Sans Bold"/>
              <a:cs typeface="Open Sans Bold"/>
            </a:endParaRPr>
          </a:p>
          <a:p>
            <a:pPr defTabSz="966244">
              <a:defRPr sz="6000" spc="420"/>
            </a:pPr>
            <a:endParaRPr lang="cs-CZ" sz="2378" dirty="0">
              <a:solidFill>
                <a:srgbClr val="000000"/>
              </a:solidFill>
              <a:latin typeface="Open Sans Bold"/>
              <a:ea typeface="Open Sans Bold"/>
              <a:cs typeface="Open Sans Bold"/>
            </a:endParaRPr>
          </a:p>
          <a:p>
            <a:pPr defTabSz="966244">
              <a:defRPr sz="6000" spc="420"/>
            </a:pPr>
            <a:endParaRPr lang="cs-CZ" sz="2378" dirty="0">
              <a:solidFill>
                <a:srgbClr val="000000"/>
              </a:solidFill>
              <a:latin typeface="Open Sans Bold"/>
              <a:ea typeface="Open Sans Bold"/>
              <a:cs typeface="Open Sans Bold"/>
            </a:endParaRPr>
          </a:p>
          <a:p>
            <a:pPr defTabSz="966244">
              <a:defRPr sz="6000" spc="420"/>
            </a:pPr>
            <a:endParaRPr lang="cs-CZ" sz="2378" dirty="0">
              <a:solidFill>
                <a:srgbClr val="000000"/>
              </a:solidFill>
              <a:latin typeface="Open Sans Bold"/>
              <a:ea typeface="Open Sans Bold"/>
              <a:cs typeface="Open Sans Bold"/>
            </a:endParaRPr>
          </a:p>
          <a:p>
            <a:pPr defTabSz="966244">
              <a:defRPr sz="6000" spc="420"/>
            </a:pPr>
            <a:endParaRPr lang="cs-CZ" sz="2378" dirty="0">
              <a:solidFill>
                <a:srgbClr val="000000"/>
              </a:solidFill>
              <a:latin typeface="Open Sans Bold"/>
              <a:ea typeface="Open Sans Bold"/>
              <a:cs typeface="Open Sans Bold"/>
            </a:endParaRPr>
          </a:p>
          <a:p>
            <a:pPr defTabSz="966244">
              <a:defRPr sz="6000" spc="420"/>
            </a:pPr>
            <a:r>
              <a:rPr lang="cs-CZ" sz="2378" dirty="0">
                <a:solidFill>
                  <a:srgbClr val="000000"/>
                </a:solidFill>
                <a:latin typeface="Open Sans Bold"/>
                <a:ea typeface="Open Sans Bold"/>
                <a:cs typeface="Open Sans Bold"/>
              </a:rPr>
              <a:t>Chtěli byste navýšit svůj Omega 3 index?</a:t>
            </a:r>
            <a:br>
              <a:rPr lang="cs-CZ" sz="2378" dirty="0">
                <a:solidFill>
                  <a:srgbClr val="000000"/>
                </a:solidFill>
                <a:latin typeface="Open Sans Bold"/>
                <a:ea typeface="Open Sans Bold"/>
                <a:cs typeface="Open Sans Bold"/>
              </a:rPr>
            </a:br>
            <a:br>
              <a:rPr lang="cs-CZ" sz="2378" dirty="0">
                <a:solidFill>
                  <a:srgbClr val="000000"/>
                </a:solidFill>
                <a:latin typeface="Open Sans Bold"/>
                <a:ea typeface="Open Sans Bold"/>
                <a:cs typeface="Open Sans Bold"/>
              </a:rPr>
            </a:br>
            <a:endParaRPr lang="cs-CZ" sz="2378" dirty="0">
              <a:solidFill>
                <a:srgbClr val="000000"/>
              </a:solidFill>
              <a:latin typeface="Open Sans Bold"/>
              <a:ea typeface="Open Sans Bold"/>
              <a:cs typeface="Open Sans Bold"/>
            </a:endParaRPr>
          </a:p>
        </p:txBody>
      </p:sp>
    </p:spTree>
    <p:extLst>
      <p:ext uri="{BB962C8B-B14F-4D97-AF65-F5344CB8AC3E}">
        <p14:creationId xmlns:p14="http://schemas.microsoft.com/office/powerpoint/2010/main" val="356155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Název"/>
          <p:cNvSpPr txBox="1">
            <a:spLocks noGrp="1"/>
          </p:cNvSpPr>
          <p:nvPr>
            <p:ph type="title"/>
          </p:nvPr>
        </p:nvSpPr>
        <p:spPr>
          <a:prstGeom prst="rect">
            <a:avLst/>
          </a:prstGeom>
        </p:spPr>
        <p:txBody>
          <a:bodyPr>
            <a:normAutofit fontScale="90000"/>
          </a:bodyPr>
          <a:lstStyle/>
          <a:p>
            <a:endParaRPr/>
          </a:p>
        </p:txBody>
      </p:sp>
      <p:sp>
        <p:nvSpPr>
          <p:cNvPr id="271" name="Text"/>
          <p:cNvSpPr txBox="1">
            <a:spLocks noGrp="1"/>
          </p:cNvSpPr>
          <p:nvPr>
            <p:ph type="body" idx="1"/>
          </p:nvPr>
        </p:nvSpPr>
        <p:spPr>
          <a:prstGeom prst="rect">
            <a:avLst/>
          </a:prstGeom>
        </p:spPr>
        <p:txBody>
          <a:bodyPr/>
          <a:lstStyle/>
          <a:p>
            <a:endParaRPr dirty="0"/>
          </a:p>
        </p:txBody>
      </p:sp>
      <p:pic>
        <p:nvPicPr>
          <p:cNvPr id="272" name="IMG_1126 (1).jpg" descr="IMG_1126 (1).jpg"/>
          <p:cNvPicPr>
            <a:picLocks noChangeAspect="1"/>
          </p:cNvPicPr>
          <p:nvPr/>
        </p:nvPicPr>
        <p:blipFill>
          <a:blip r:embed="rId2"/>
          <a:stretch>
            <a:fillRect/>
          </a:stretch>
        </p:blipFill>
        <p:spPr>
          <a:xfrm>
            <a:off x="588927" y="-1"/>
            <a:ext cx="5566154" cy="6465129"/>
          </a:xfrm>
          <a:prstGeom prst="rect">
            <a:avLst/>
          </a:prstGeom>
          <a:ln w="12700">
            <a:miter lim="400000"/>
          </a:ln>
        </p:spPr>
      </p:pic>
      <p:pic>
        <p:nvPicPr>
          <p:cNvPr id="273" name="IMG_1125 (2).jpg" descr="IMG_1125 (2).jpg"/>
          <p:cNvPicPr>
            <a:picLocks noChangeAspect="1"/>
          </p:cNvPicPr>
          <p:nvPr/>
        </p:nvPicPr>
        <p:blipFill>
          <a:blip r:embed="rId3"/>
          <a:stretch>
            <a:fillRect/>
          </a:stretch>
        </p:blipFill>
        <p:spPr>
          <a:xfrm>
            <a:off x="6153139" y="-1"/>
            <a:ext cx="5398628" cy="6465130"/>
          </a:xfrm>
          <a:prstGeom prst="rect">
            <a:avLst/>
          </a:prstGeom>
          <a:ln w="12700">
            <a:miter lim="400000"/>
          </a:ln>
        </p:spPr>
      </p:pic>
    </p:spTree>
    <p:extLst>
      <p:ext uri="{BB962C8B-B14F-4D97-AF65-F5344CB8AC3E}">
        <p14:creationId xmlns:p14="http://schemas.microsoft.com/office/powerpoint/2010/main" val="349314204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oose your Quadrant">
            <a:extLst>
              <a:ext uri="{FF2B5EF4-FFF2-40B4-BE49-F238E27FC236}">
                <a16:creationId xmlns:a16="http://schemas.microsoft.com/office/drawing/2014/main" id="{B777E7FF-C439-41BD-9C88-612CAF162E79}"/>
              </a:ext>
            </a:extLst>
          </p:cNvPr>
          <p:cNvSpPr txBox="1"/>
          <p:nvPr/>
        </p:nvSpPr>
        <p:spPr>
          <a:xfrm>
            <a:off x="1482952" y="1014113"/>
            <a:ext cx="8758239" cy="451022"/>
          </a:xfrm>
          <a:prstGeom prst="rect">
            <a:avLst/>
          </a:prstGeom>
          <a:solidFill>
            <a:srgbClr val="FFC000"/>
          </a:solidFill>
          <a:ln w="12700">
            <a:miter lim="400000"/>
          </a:ln>
          <a:extLst>
            <a:ext uri="{C572A759-6A51-4108-AA02-DFA0A04FC94B}">
              <ma14:wrappingTextBoxFlag xmlns:ma14="http://schemas.microsoft.com/office/mac/drawingml/2011/main" xmlns="" val="1"/>
            </a:ext>
          </a:extLst>
        </p:spPr>
        <p:txBody>
          <a:bodyPr wrap="square" lIns="20130" tIns="20130" rIns="20130" bIns="20130" anchor="ctr">
            <a:spAutoFit/>
          </a:bodyPr>
          <a:lstStyle/>
          <a:p>
            <a:pPr defTabSz="181175">
              <a:lnSpc>
                <a:spcPts val="3170"/>
              </a:lnSpc>
              <a:defRPr sz="7500" b="1">
                <a:solidFill>
                  <a:srgbClr val="5A3B96"/>
                </a:solidFill>
                <a:latin typeface="Open Sans"/>
                <a:ea typeface="Open Sans"/>
                <a:cs typeface="Open Sans"/>
                <a:sym typeface="Open Sans"/>
              </a:defRPr>
            </a:pPr>
            <a:r>
              <a:rPr lang="cs-CZ" sz="2972" b="1" dirty="0">
                <a:effectLst>
                  <a:outerShdw blurRad="38100" dist="38100" dir="2700000" algn="tl">
                    <a:srgbClr val="000000">
                      <a:alpha val="43137"/>
                    </a:srgbClr>
                  </a:outerShdw>
                </a:effectLst>
              </a:rPr>
              <a:t>Přínos pro sportovce -  Z PRAXE</a:t>
            </a:r>
            <a:endParaRPr sz="2972" b="1" dirty="0">
              <a:effectLst>
                <a:outerShdw blurRad="38100" dist="38100" dir="2700000" algn="tl">
                  <a:srgbClr val="000000">
                    <a:alpha val="43137"/>
                  </a:srgbClr>
                </a:outerShdw>
              </a:effectLst>
            </a:endParaRPr>
          </a:p>
        </p:txBody>
      </p:sp>
      <p:sp>
        <p:nvSpPr>
          <p:cNvPr id="5" name="Obdélník 4">
            <a:extLst>
              <a:ext uri="{FF2B5EF4-FFF2-40B4-BE49-F238E27FC236}">
                <a16:creationId xmlns:a16="http://schemas.microsoft.com/office/drawing/2014/main" id="{9014337A-6F81-43A1-A9DD-16A356AA8E55}"/>
              </a:ext>
            </a:extLst>
          </p:cNvPr>
          <p:cNvSpPr/>
          <p:nvPr/>
        </p:nvSpPr>
        <p:spPr>
          <a:xfrm>
            <a:off x="6202430" y="2172350"/>
            <a:ext cx="1049588" cy="235771"/>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0130" tIns="20130" rIns="20130" bIns="20130" numCol="1" spcCol="38100" rtlCol="0" anchor="ctr">
            <a:spAutoFit/>
          </a:bodyPr>
          <a:lstStyle/>
          <a:p>
            <a:pPr algn="ctr" defTabSz="327123" hangingPunct="0"/>
            <a:endParaRPr lang="cs-CZ" sz="1268">
              <a:solidFill>
                <a:srgbClr val="FFFFFF"/>
              </a:solidFill>
              <a:sym typeface="Helvetica Light"/>
            </a:endParaRPr>
          </a:p>
        </p:txBody>
      </p:sp>
      <p:sp>
        <p:nvSpPr>
          <p:cNvPr id="9" name="TextovéPole 8">
            <a:extLst>
              <a:ext uri="{FF2B5EF4-FFF2-40B4-BE49-F238E27FC236}">
                <a16:creationId xmlns:a16="http://schemas.microsoft.com/office/drawing/2014/main" id="{285FB498-4538-48B2-8E86-7268206054D3}"/>
              </a:ext>
            </a:extLst>
          </p:cNvPr>
          <p:cNvSpPr txBox="1"/>
          <p:nvPr/>
        </p:nvSpPr>
        <p:spPr>
          <a:xfrm>
            <a:off x="4294456" y="1890869"/>
            <a:ext cx="7253645" cy="5163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0130" tIns="20130" rIns="20130" bIns="20130" numCol="1" spcCol="38100" rtlCol="0" anchor="ctr">
            <a:spAutoFit/>
          </a:bodyPr>
          <a:lstStyle/>
          <a:p>
            <a:pPr marL="339704" indent="-339704" defTabSz="327123" hangingPunct="0">
              <a:buFont typeface="Arial" panose="020B0604020202020204" pitchFamily="34" charset="0"/>
              <a:buChar char="•"/>
            </a:pPr>
            <a:r>
              <a:rPr lang="cs-CZ" sz="2378" b="1" u="sng" dirty="0">
                <a:solidFill>
                  <a:srgbClr val="000000"/>
                </a:solidFill>
                <a:effectLst>
                  <a:outerShdw blurRad="38100" dist="38100" dir="2700000" algn="tl">
                    <a:srgbClr val="000000">
                      <a:alpha val="43137"/>
                    </a:srgbClr>
                  </a:outerShdw>
                </a:effectLst>
                <a:sym typeface="Helvetica Light"/>
              </a:rPr>
              <a:t>Posílení imunity </a:t>
            </a:r>
            <a:r>
              <a:rPr lang="cs-CZ" sz="2378" b="1" dirty="0">
                <a:solidFill>
                  <a:srgbClr val="000000"/>
                </a:solidFill>
                <a:effectLst>
                  <a:outerShdw blurRad="38100" dist="38100" dir="2700000" algn="tl">
                    <a:srgbClr val="000000">
                      <a:alpha val="43137"/>
                    </a:srgbClr>
                  </a:outerShdw>
                </a:effectLst>
                <a:sym typeface="Helvetica Light"/>
              </a:rPr>
              <a:t>= menší absence = více tréninku</a:t>
            </a:r>
          </a:p>
          <a:p>
            <a:pPr marL="339704" indent="-339704" defTabSz="327123" hangingPunct="0">
              <a:buFont typeface="Arial" panose="020B0604020202020204" pitchFamily="34" charset="0"/>
              <a:buChar char="•"/>
            </a:pPr>
            <a:r>
              <a:rPr lang="cs-CZ" sz="2378" b="1" u="sng" dirty="0">
                <a:effectLst>
                  <a:outerShdw blurRad="38100" dist="38100" dir="2700000" algn="tl">
                    <a:srgbClr val="000000">
                      <a:alpha val="43137"/>
                    </a:srgbClr>
                  </a:outerShdw>
                </a:effectLst>
              </a:rPr>
              <a:t>Rychlejší regenerace </a:t>
            </a:r>
            <a:r>
              <a:rPr lang="cs-CZ" sz="2378" b="1" dirty="0">
                <a:effectLst>
                  <a:outerShdw blurRad="38100" dist="38100" dir="2700000" algn="tl">
                    <a:srgbClr val="000000">
                      <a:alpha val="43137"/>
                    </a:srgbClr>
                  </a:outerShdw>
                </a:effectLst>
              </a:rPr>
              <a:t>– po tréninku, po zranění</a:t>
            </a:r>
          </a:p>
          <a:p>
            <a:pPr marL="339704" indent="-339704" defTabSz="327123" hangingPunct="0">
              <a:buFont typeface="Arial" panose="020B0604020202020204" pitchFamily="34" charset="0"/>
              <a:buChar char="•"/>
            </a:pPr>
            <a:r>
              <a:rPr lang="cs-CZ" sz="2378" b="1" u="sng" dirty="0">
                <a:effectLst>
                  <a:outerShdw blurRad="38100" dist="38100" dir="2700000" algn="tl">
                    <a:srgbClr val="000000">
                      <a:alpha val="43137"/>
                    </a:srgbClr>
                  </a:outerShdw>
                </a:effectLst>
              </a:rPr>
              <a:t>Zvětšení kapacity plic </a:t>
            </a:r>
            <a:r>
              <a:rPr lang="cs-CZ" sz="2378" b="1" dirty="0">
                <a:effectLst>
                  <a:outerShdw blurRad="38100" dist="38100" dir="2700000" algn="tl">
                    <a:srgbClr val="000000">
                      <a:alpha val="43137"/>
                    </a:srgbClr>
                  </a:outerShdw>
                </a:effectLst>
              </a:rPr>
              <a:t>= z</a:t>
            </a:r>
            <a:r>
              <a:rPr lang="cs-CZ" sz="2378" b="1" dirty="0">
                <a:solidFill>
                  <a:srgbClr val="000000"/>
                </a:solidFill>
                <a:effectLst>
                  <a:outerShdw blurRad="38100" dist="38100" dir="2700000" algn="tl">
                    <a:srgbClr val="000000">
                      <a:alpha val="43137"/>
                    </a:srgbClr>
                  </a:outerShdw>
                </a:effectLst>
                <a:sym typeface="Helvetica Light"/>
              </a:rPr>
              <a:t>výšení vytrvalosti a kondice</a:t>
            </a:r>
          </a:p>
          <a:p>
            <a:pPr marL="339704" indent="-339704" defTabSz="327123" hangingPunct="0">
              <a:buFont typeface="Arial" panose="020B0604020202020204" pitchFamily="34" charset="0"/>
              <a:buChar char="•"/>
            </a:pPr>
            <a:r>
              <a:rPr lang="cs-CZ" sz="2378" b="1" dirty="0">
                <a:effectLst>
                  <a:outerShdw blurRad="38100" dist="38100" dir="2700000" algn="tl">
                    <a:srgbClr val="000000">
                      <a:alpha val="43137"/>
                    </a:srgbClr>
                  </a:outerShdw>
                </a:effectLst>
              </a:rPr>
              <a:t>Lepší a kvalitnější spánek</a:t>
            </a:r>
          </a:p>
          <a:p>
            <a:pPr marL="339704" indent="-339704" defTabSz="327123" hangingPunct="0">
              <a:buFont typeface="Arial" panose="020B0604020202020204" pitchFamily="34" charset="0"/>
              <a:buChar char="•"/>
            </a:pPr>
            <a:r>
              <a:rPr lang="cs-CZ" sz="2378" b="1" u="sng" dirty="0">
                <a:solidFill>
                  <a:srgbClr val="000000"/>
                </a:solidFill>
                <a:effectLst>
                  <a:outerShdw blurRad="38100" dist="38100" dir="2700000" algn="tl">
                    <a:srgbClr val="000000">
                      <a:alpha val="43137"/>
                    </a:srgbClr>
                  </a:outerShdw>
                </a:effectLst>
                <a:sym typeface="Helvetica Light"/>
              </a:rPr>
              <a:t>Více energie (</a:t>
            </a:r>
            <a:r>
              <a:rPr lang="cs-CZ" sz="2140" b="1" u="sng" dirty="0">
                <a:solidFill>
                  <a:srgbClr val="000000"/>
                </a:solidFill>
                <a:effectLst>
                  <a:outerShdw blurRad="38100" dist="38100" dir="2700000" algn="tl">
                    <a:srgbClr val="000000">
                      <a:alpha val="43137"/>
                    </a:srgbClr>
                  </a:outerShdw>
                </a:effectLst>
                <a:sym typeface="Helvetica Light"/>
              </a:rPr>
              <a:t>vyšší výkonnost</a:t>
            </a:r>
            <a:r>
              <a:rPr lang="cs-CZ" sz="2378" b="1" u="sng" dirty="0">
                <a:solidFill>
                  <a:srgbClr val="000000"/>
                </a:solidFill>
                <a:effectLst>
                  <a:outerShdw blurRad="38100" dist="38100" dir="2700000" algn="tl">
                    <a:srgbClr val="000000">
                      <a:alpha val="43137"/>
                    </a:srgbClr>
                  </a:outerShdw>
                </a:effectLst>
                <a:sym typeface="Helvetica Light"/>
              </a:rPr>
              <a:t>)</a:t>
            </a:r>
          </a:p>
          <a:p>
            <a:pPr marL="339704" indent="-339704" defTabSz="327123" hangingPunct="0">
              <a:buFont typeface="Arial" panose="020B0604020202020204" pitchFamily="34" charset="0"/>
              <a:buChar char="•"/>
            </a:pPr>
            <a:r>
              <a:rPr lang="cs-CZ" sz="2378" b="1" dirty="0">
                <a:effectLst>
                  <a:outerShdw blurRad="38100" dist="38100" dir="2700000" algn="tl">
                    <a:srgbClr val="000000">
                      <a:alpha val="43137"/>
                    </a:srgbClr>
                  </a:outerShdw>
                </a:effectLst>
              </a:rPr>
              <a:t>Celkové zlepšení zdravotního stavu</a:t>
            </a:r>
          </a:p>
          <a:p>
            <a:pPr marL="339704" indent="-339704">
              <a:buFont typeface="Arial" panose="020B0604020202020204" pitchFamily="34" charset="0"/>
              <a:buChar char="•"/>
            </a:pPr>
            <a:r>
              <a:rPr lang="cs-CZ" sz="2378" b="1" u="sng" dirty="0">
                <a:effectLst>
                  <a:outerShdw blurRad="38100" dist="38100" dir="2700000" algn="tl">
                    <a:srgbClr val="000000">
                      <a:alpha val="43137"/>
                    </a:srgbClr>
                  </a:outerShdw>
                </a:effectLst>
              </a:rPr>
              <a:t>Podporuje anabolické procesy a snižuje katabolické procesy ve svalech </a:t>
            </a:r>
          </a:p>
          <a:p>
            <a:pPr marL="339704" indent="-339704" defTabSz="327123" hangingPunct="0">
              <a:buFont typeface="Arial" panose="020B0604020202020204" pitchFamily="34" charset="0"/>
              <a:buChar char="•"/>
            </a:pPr>
            <a:r>
              <a:rPr lang="cs-CZ" sz="2378" b="1" dirty="0">
                <a:effectLst>
                  <a:outerShdw blurRad="38100" dist="38100" dir="2700000" algn="tl">
                    <a:srgbClr val="000000">
                      <a:alpha val="43137"/>
                    </a:srgbClr>
                  </a:outerShdw>
                </a:effectLst>
              </a:rPr>
              <a:t>Zlepšení soustředěnosti</a:t>
            </a:r>
          </a:p>
          <a:p>
            <a:pPr marL="339704" indent="-339704" defTabSz="327123" hangingPunct="0">
              <a:buFont typeface="Arial" panose="020B0604020202020204" pitchFamily="34" charset="0"/>
              <a:buChar char="•"/>
            </a:pPr>
            <a:r>
              <a:rPr lang="cs-CZ" sz="2378" b="1" u="sng" dirty="0">
                <a:effectLst>
                  <a:outerShdw blurRad="38100" dist="38100" dir="2700000" algn="tl">
                    <a:srgbClr val="000000">
                      <a:alpha val="43137"/>
                    </a:srgbClr>
                  </a:outerShdw>
                </a:effectLst>
              </a:rPr>
              <a:t>Prevence proti civilizačním chorobám </a:t>
            </a:r>
            <a:r>
              <a:rPr lang="cs-CZ" sz="2378" b="1" dirty="0">
                <a:effectLst>
                  <a:outerShdw blurRad="38100" dist="38100" dir="2700000" algn="tl">
                    <a:srgbClr val="000000">
                      <a:alpha val="43137"/>
                    </a:srgbClr>
                  </a:outerShdw>
                </a:effectLst>
              </a:rPr>
              <a:t>( kosti, klouby,               chrupavky, svaly, šlachy, ….  </a:t>
            </a:r>
            <a:r>
              <a:rPr lang="cs-CZ" sz="2378" b="1" dirty="0">
                <a:effectLst>
                  <a:outerShdw blurRad="38100" dist="38100" dir="2700000" algn="tl">
                    <a:srgbClr val="000000">
                      <a:alpha val="43137"/>
                    </a:srgbClr>
                  </a:outerShdw>
                </a:effectLst>
                <a:latin typeface="Times New Roman"/>
                <a:cs typeface="Times New Roman"/>
              </a:rPr>
              <a:t>↓</a:t>
            </a:r>
            <a:r>
              <a:rPr lang="cs-CZ" sz="2378" dirty="0">
                <a:effectLst>
                  <a:outerShdw blurRad="38100" dist="38100" dir="2700000" algn="tl">
                    <a:srgbClr val="000000">
                      <a:alpha val="43137"/>
                    </a:srgbClr>
                  </a:outerShdw>
                </a:effectLst>
                <a:latin typeface="Times New Roman"/>
                <a:cs typeface="Times New Roman"/>
              </a:rPr>
              <a:t> opotřebení</a:t>
            </a:r>
            <a:r>
              <a:rPr lang="cs-CZ" sz="2378" b="1" dirty="0">
                <a:effectLst>
                  <a:outerShdw blurRad="38100" dist="38100" dir="2700000" algn="tl">
                    <a:srgbClr val="000000">
                      <a:alpha val="43137"/>
                    </a:srgbClr>
                  </a:outerShdw>
                </a:effectLst>
              </a:rPr>
              <a:t>)</a:t>
            </a:r>
          </a:p>
          <a:p>
            <a:pPr marL="339704" indent="-339704">
              <a:buFont typeface="Arial" panose="020B0604020202020204" pitchFamily="34" charset="0"/>
              <a:buChar char="•"/>
            </a:pPr>
            <a:r>
              <a:rPr lang="cs-CZ" sz="2378" b="1" dirty="0">
                <a:solidFill>
                  <a:srgbClr val="FF0000"/>
                </a:solidFill>
                <a:effectLst>
                  <a:outerShdw blurRad="38100" dist="38100" dir="2700000" algn="tl">
                    <a:srgbClr val="000000">
                      <a:alpha val="43137"/>
                    </a:srgbClr>
                  </a:outerShdw>
                </a:effectLst>
              </a:rPr>
              <a:t>         Prodloužení aktivní sportovní kariéry</a:t>
            </a:r>
          </a:p>
          <a:p>
            <a:pPr marL="339704" indent="-339704" defTabSz="327123" hangingPunct="0">
              <a:buFont typeface="Arial" panose="020B0604020202020204" pitchFamily="34" charset="0"/>
              <a:buChar char="•"/>
            </a:pPr>
            <a:endParaRPr lang="cs-CZ" sz="2378" b="1" dirty="0">
              <a:solidFill>
                <a:srgbClr val="FF0000"/>
              </a:solidFill>
              <a:effectLst>
                <a:outerShdw blurRad="38100" dist="38100" dir="2700000" algn="tl">
                  <a:srgbClr val="000000">
                    <a:alpha val="43137"/>
                  </a:srgbClr>
                </a:outerShdw>
              </a:effectLst>
              <a:sym typeface="Helvetica Light"/>
            </a:endParaRPr>
          </a:p>
          <a:p>
            <a:pPr marL="339704" indent="-339704" defTabSz="327123" hangingPunct="0">
              <a:buFont typeface="Arial" panose="020B0604020202020204" pitchFamily="34" charset="0"/>
              <a:buChar char="•"/>
            </a:pPr>
            <a:endParaRPr lang="cs-CZ" sz="2378" b="1" dirty="0">
              <a:solidFill>
                <a:srgbClr val="000000"/>
              </a:solidFill>
              <a:effectLst>
                <a:outerShdw blurRad="38100" dist="38100" dir="2700000" algn="tl">
                  <a:srgbClr val="000000">
                    <a:alpha val="43137"/>
                  </a:srgbClr>
                </a:outerShdw>
              </a:effectLst>
              <a:sym typeface="Helvetica Light"/>
            </a:endParaRPr>
          </a:p>
        </p:txBody>
      </p:sp>
      <p:pic>
        <p:nvPicPr>
          <p:cNvPr id="7" name="zinzino-product-content-balanceoil-plus-orange-lemon-mint-24734-V003-transparent--110dpi.png" descr="zinzino-product-content-balanceoil-plus-orange-lemon-mint-24734-V003-transparent--110dpi.png"/>
          <p:cNvPicPr>
            <a:picLocks noChangeAspect="1"/>
          </p:cNvPicPr>
          <p:nvPr/>
        </p:nvPicPr>
        <p:blipFill>
          <a:blip r:embed="rId2"/>
          <a:srcRect l="15319" r="16603"/>
          <a:stretch>
            <a:fillRect/>
          </a:stretch>
        </p:blipFill>
        <p:spPr>
          <a:xfrm>
            <a:off x="555716" y="2408100"/>
            <a:ext cx="4058611" cy="4526271"/>
          </a:xfrm>
          <a:prstGeom prst="rect">
            <a:avLst/>
          </a:prstGeom>
          <a:ln w="12700">
            <a:miter lim="400000"/>
          </a:ln>
        </p:spPr>
      </p:pic>
    </p:spTree>
    <p:extLst>
      <p:ext uri="{BB962C8B-B14F-4D97-AF65-F5344CB8AC3E}">
        <p14:creationId xmlns:p14="http://schemas.microsoft.com/office/powerpoint/2010/main" val="19573573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1000"/>
                                        <p:tgtEl>
                                          <p:spTgt spid="9">
                                            <p:txEl>
                                              <p:pRg st="0" end="0"/>
                                            </p:txEl>
                                          </p:spTgt>
                                        </p:tgtEl>
                                      </p:cBhvr>
                                    </p:animEffect>
                                    <p:anim calcmode="lin" valueType="num">
                                      <p:cBhvr>
                                        <p:cTn id="1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fade">
                                      <p:cBhvr>
                                        <p:cTn id="18" dur="1000"/>
                                        <p:tgtEl>
                                          <p:spTgt spid="9">
                                            <p:txEl>
                                              <p:pRg st="1" end="1"/>
                                            </p:txEl>
                                          </p:spTgt>
                                        </p:tgtEl>
                                      </p:cBhvr>
                                    </p:animEffect>
                                    <p:anim calcmode="lin" valueType="num">
                                      <p:cBhvr>
                                        <p:cTn id="1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1000"/>
                                        <p:tgtEl>
                                          <p:spTgt spid="9">
                                            <p:txEl>
                                              <p:pRg st="2" end="2"/>
                                            </p:txEl>
                                          </p:spTgt>
                                        </p:tgtEl>
                                      </p:cBhvr>
                                    </p:animEffect>
                                    <p:anim calcmode="lin" valueType="num">
                                      <p:cBhvr>
                                        <p:cTn id="2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fade">
                                      <p:cBhvr>
                                        <p:cTn id="32" dur="1000"/>
                                        <p:tgtEl>
                                          <p:spTgt spid="9">
                                            <p:txEl>
                                              <p:pRg st="3" end="3"/>
                                            </p:txEl>
                                          </p:spTgt>
                                        </p:tgtEl>
                                      </p:cBhvr>
                                    </p:animEffect>
                                    <p:anim calcmode="lin" valueType="num">
                                      <p:cBhvr>
                                        <p:cTn id="3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Effect transition="in" filter="fade">
                                      <p:cBhvr>
                                        <p:cTn id="39" dur="1000"/>
                                        <p:tgtEl>
                                          <p:spTgt spid="9">
                                            <p:txEl>
                                              <p:pRg st="4" end="4"/>
                                            </p:txEl>
                                          </p:spTgt>
                                        </p:tgtEl>
                                      </p:cBhvr>
                                    </p:animEffect>
                                    <p:anim calcmode="lin" valueType="num">
                                      <p:cBhvr>
                                        <p:cTn id="40"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9">
                                            <p:txEl>
                                              <p:pRg st="5" end="5"/>
                                            </p:txEl>
                                          </p:spTgt>
                                        </p:tgtEl>
                                        <p:attrNameLst>
                                          <p:attrName>style.visibility</p:attrName>
                                        </p:attrNameLst>
                                      </p:cBhvr>
                                      <p:to>
                                        <p:strVal val="visible"/>
                                      </p:to>
                                    </p:set>
                                    <p:animEffect transition="in" filter="fade">
                                      <p:cBhvr>
                                        <p:cTn id="46" dur="1000"/>
                                        <p:tgtEl>
                                          <p:spTgt spid="9">
                                            <p:txEl>
                                              <p:pRg st="5" end="5"/>
                                            </p:txEl>
                                          </p:spTgt>
                                        </p:tgtEl>
                                      </p:cBhvr>
                                    </p:animEffect>
                                    <p:anim calcmode="lin" valueType="num">
                                      <p:cBhvr>
                                        <p:cTn id="47"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9">
                                            <p:txEl>
                                              <p:pRg st="6" end="6"/>
                                            </p:txEl>
                                          </p:spTgt>
                                        </p:tgtEl>
                                        <p:attrNameLst>
                                          <p:attrName>style.visibility</p:attrName>
                                        </p:attrNameLst>
                                      </p:cBhvr>
                                      <p:to>
                                        <p:strVal val="visible"/>
                                      </p:to>
                                    </p:set>
                                    <p:animEffect transition="in" filter="fade">
                                      <p:cBhvr>
                                        <p:cTn id="53" dur="1000"/>
                                        <p:tgtEl>
                                          <p:spTgt spid="9">
                                            <p:txEl>
                                              <p:pRg st="6" end="6"/>
                                            </p:txEl>
                                          </p:spTgt>
                                        </p:tgtEl>
                                      </p:cBhvr>
                                    </p:animEffect>
                                    <p:anim calcmode="lin" valueType="num">
                                      <p:cBhvr>
                                        <p:cTn id="54"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55"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9">
                                            <p:txEl>
                                              <p:pRg st="7" end="7"/>
                                            </p:txEl>
                                          </p:spTgt>
                                        </p:tgtEl>
                                        <p:attrNameLst>
                                          <p:attrName>style.visibility</p:attrName>
                                        </p:attrNameLst>
                                      </p:cBhvr>
                                      <p:to>
                                        <p:strVal val="visible"/>
                                      </p:to>
                                    </p:set>
                                    <p:animEffect transition="in" filter="fade">
                                      <p:cBhvr>
                                        <p:cTn id="60" dur="1000"/>
                                        <p:tgtEl>
                                          <p:spTgt spid="9">
                                            <p:txEl>
                                              <p:pRg st="7" end="7"/>
                                            </p:txEl>
                                          </p:spTgt>
                                        </p:tgtEl>
                                      </p:cBhvr>
                                    </p:animEffect>
                                    <p:anim calcmode="lin" valueType="num">
                                      <p:cBhvr>
                                        <p:cTn id="61"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62"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9">
                                            <p:txEl>
                                              <p:pRg st="8" end="8"/>
                                            </p:txEl>
                                          </p:spTgt>
                                        </p:tgtEl>
                                        <p:attrNameLst>
                                          <p:attrName>style.visibility</p:attrName>
                                        </p:attrNameLst>
                                      </p:cBhvr>
                                      <p:to>
                                        <p:strVal val="visible"/>
                                      </p:to>
                                    </p:set>
                                    <p:animEffect transition="in" filter="fade">
                                      <p:cBhvr>
                                        <p:cTn id="67" dur="1000"/>
                                        <p:tgtEl>
                                          <p:spTgt spid="9">
                                            <p:txEl>
                                              <p:pRg st="8" end="8"/>
                                            </p:txEl>
                                          </p:spTgt>
                                        </p:tgtEl>
                                      </p:cBhvr>
                                    </p:animEffect>
                                    <p:anim calcmode="lin" valueType="num">
                                      <p:cBhvr>
                                        <p:cTn id="68"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69"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9">
                                            <p:txEl>
                                              <p:pRg st="9" end="9"/>
                                            </p:txEl>
                                          </p:spTgt>
                                        </p:tgtEl>
                                        <p:attrNameLst>
                                          <p:attrName>style.visibility</p:attrName>
                                        </p:attrNameLst>
                                      </p:cBhvr>
                                      <p:to>
                                        <p:strVal val="visible"/>
                                      </p:to>
                                    </p:set>
                                    <p:animEffect transition="in" filter="fade">
                                      <p:cBhvr>
                                        <p:cTn id="74" dur="1000"/>
                                        <p:tgtEl>
                                          <p:spTgt spid="9">
                                            <p:txEl>
                                              <p:pRg st="9" end="9"/>
                                            </p:txEl>
                                          </p:spTgt>
                                        </p:tgtEl>
                                      </p:cBhvr>
                                    </p:animEffect>
                                    <p:anim calcmode="lin" valueType="num">
                                      <p:cBhvr>
                                        <p:cTn id="75"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76" dur="10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5696" y="2095111"/>
            <a:ext cx="4870991" cy="2556635"/>
          </a:xfrm>
          <a:prstGeom prst="rect">
            <a:avLst/>
          </a:prstGeom>
        </p:spPr>
      </p:pic>
    </p:spTree>
    <p:extLst>
      <p:ext uri="{BB962C8B-B14F-4D97-AF65-F5344CB8AC3E}">
        <p14:creationId xmlns:p14="http://schemas.microsoft.com/office/powerpoint/2010/main" val="2454964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AB7C5B-CC78-490A-A61F-81B1A9745648}"/>
              </a:ext>
            </a:extLst>
          </p:cNvPr>
          <p:cNvSpPr>
            <a:spLocks noGrp="1"/>
          </p:cNvSpPr>
          <p:nvPr>
            <p:ph type="title"/>
          </p:nvPr>
        </p:nvSpPr>
        <p:spPr>
          <a:xfrm>
            <a:off x="-99126" y="5700532"/>
            <a:ext cx="12085352" cy="710810"/>
          </a:xfrm>
        </p:spPr>
        <p:txBody>
          <a:bodyPr>
            <a:normAutofit/>
          </a:bodyPr>
          <a:lstStyle/>
          <a:p>
            <a:pPr algn="ctr"/>
            <a:r>
              <a:rPr lang="cs-CZ" sz="1800" b="1" i="1" dirty="0">
                <a:solidFill>
                  <a:srgbClr val="222222"/>
                </a:solidFill>
                <a:latin typeface="Lato" panose="020B0604020202020204" pitchFamily="34" charset="0"/>
              </a:rPr>
              <a:t>z</a:t>
            </a:r>
            <a:r>
              <a:rPr lang="cs-CZ" sz="1800" b="1" i="1" dirty="0">
                <a:solidFill>
                  <a:srgbClr val="222222"/>
                </a:solidFill>
                <a:effectLst/>
                <a:latin typeface="Lato" panose="020B0604020202020204" pitchFamily="34" charset="0"/>
              </a:rPr>
              <a:t>droj: </a:t>
            </a:r>
            <a:r>
              <a:rPr lang="en-US" sz="1800" b="1" i="1" dirty="0">
                <a:solidFill>
                  <a:srgbClr val="222222"/>
                </a:solidFill>
                <a:effectLst/>
                <a:latin typeface="Lato" panose="020B0604020202020204" pitchFamily="34" charset="0"/>
              </a:rPr>
              <a:t>American Journal of Clinical Nutrition</a:t>
            </a:r>
            <a:r>
              <a:rPr lang="cs-CZ" sz="1800" b="1" i="1" dirty="0">
                <a:solidFill>
                  <a:srgbClr val="222222"/>
                </a:solidFill>
                <a:effectLst/>
                <a:latin typeface="Lato" panose="020B0604020202020204" pitchFamily="34" charset="0"/>
              </a:rPr>
              <a:t> 16.6.2021 </a:t>
            </a:r>
            <a:br>
              <a:rPr lang="cs-CZ" sz="1800" b="1" i="1" dirty="0">
                <a:solidFill>
                  <a:srgbClr val="222222"/>
                </a:solidFill>
                <a:effectLst/>
                <a:latin typeface="Lato" panose="020B0604020202020204" pitchFamily="34" charset="0"/>
              </a:rPr>
            </a:br>
            <a:r>
              <a:rPr lang="cs-CZ" sz="800" b="0" i="0" u="none" strike="noStrike" dirty="0">
                <a:solidFill>
                  <a:srgbClr val="006FB7"/>
                </a:solidFill>
                <a:effectLst/>
                <a:latin typeface="Source Sans Pro" panose="020B0503030403020204" pitchFamily="34" charset="0"/>
              </a:rPr>
              <a:t>Michael I </a:t>
            </a:r>
            <a:r>
              <a:rPr lang="cs-CZ" sz="800" b="0" i="0" u="none" strike="noStrike" dirty="0" err="1">
                <a:solidFill>
                  <a:srgbClr val="006FB7"/>
                </a:solidFill>
                <a:effectLst/>
                <a:latin typeface="Source Sans Pro" panose="020B0503030403020204" pitchFamily="34" charset="0"/>
              </a:rPr>
              <a:t>McBurney</a:t>
            </a:r>
            <a:r>
              <a:rPr lang="cs-CZ" sz="800" b="0" i="0" dirty="0">
                <a:solidFill>
                  <a:srgbClr val="2A2A2A"/>
                </a:solidFill>
                <a:effectLst/>
                <a:latin typeface="Source Sans Pro" panose="020B0503030403020204" pitchFamily="34" charset="0"/>
              </a:rPr>
              <a:t>, </a:t>
            </a:r>
            <a:r>
              <a:rPr lang="cs-CZ" sz="800" b="0" i="0" u="none" strike="noStrike" dirty="0">
                <a:solidFill>
                  <a:srgbClr val="006FB7"/>
                </a:solidFill>
                <a:effectLst/>
                <a:latin typeface="Source Sans Pro" panose="020B0503030403020204" pitchFamily="34" charset="0"/>
              </a:rPr>
              <a:t>Nathan L </a:t>
            </a:r>
            <a:r>
              <a:rPr lang="cs-CZ" sz="800" b="0" i="0" u="none" strike="noStrike" dirty="0" err="1">
                <a:solidFill>
                  <a:srgbClr val="006FB7"/>
                </a:solidFill>
                <a:effectLst/>
                <a:latin typeface="Source Sans Pro" panose="020B0503030403020204" pitchFamily="34" charset="0"/>
              </a:rPr>
              <a:t>Tintle</a:t>
            </a:r>
            <a:r>
              <a:rPr lang="cs-CZ" sz="800" b="0" i="0" dirty="0">
                <a:solidFill>
                  <a:srgbClr val="2A2A2A"/>
                </a:solidFill>
                <a:effectLst/>
                <a:latin typeface="Source Sans Pro" panose="020B0503030403020204" pitchFamily="34" charset="0"/>
              </a:rPr>
              <a:t>, </a:t>
            </a:r>
            <a:r>
              <a:rPr lang="cs-CZ" sz="800" b="0" i="0" u="none" strike="noStrike" dirty="0" err="1">
                <a:solidFill>
                  <a:srgbClr val="006FB7"/>
                </a:solidFill>
                <a:effectLst/>
                <a:latin typeface="Source Sans Pro" panose="020B0503030403020204" pitchFamily="34" charset="0"/>
              </a:rPr>
              <a:t>Ramachandran</a:t>
            </a:r>
            <a:r>
              <a:rPr lang="cs-CZ" sz="800" b="0" i="0" u="none" strike="noStrike" dirty="0">
                <a:solidFill>
                  <a:srgbClr val="006FB7"/>
                </a:solidFill>
                <a:effectLst/>
                <a:latin typeface="Source Sans Pro" panose="020B0503030403020204" pitchFamily="34" charset="0"/>
              </a:rPr>
              <a:t> S </a:t>
            </a:r>
            <a:r>
              <a:rPr lang="cs-CZ" sz="800" b="0" i="0" u="none" strike="noStrike" dirty="0" err="1">
                <a:solidFill>
                  <a:srgbClr val="006FB7"/>
                </a:solidFill>
                <a:effectLst/>
                <a:latin typeface="Source Sans Pro" panose="020B0503030403020204" pitchFamily="34" charset="0"/>
              </a:rPr>
              <a:t>Vasan</a:t>
            </a:r>
            <a:r>
              <a:rPr lang="cs-CZ" sz="800" b="0" i="0" dirty="0">
                <a:solidFill>
                  <a:srgbClr val="2A2A2A"/>
                </a:solidFill>
                <a:effectLst/>
                <a:latin typeface="Source Sans Pro" panose="020B0503030403020204" pitchFamily="34" charset="0"/>
              </a:rPr>
              <a:t>, </a:t>
            </a:r>
            <a:r>
              <a:rPr lang="cs-CZ" sz="800" b="0" i="0" u="none" strike="noStrike" dirty="0" err="1">
                <a:solidFill>
                  <a:srgbClr val="006FB7"/>
                </a:solidFill>
                <a:effectLst/>
                <a:latin typeface="Source Sans Pro" panose="020B0503030403020204" pitchFamily="34" charset="0"/>
              </a:rPr>
              <a:t>Aleix</a:t>
            </a:r>
            <a:r>
              <a:rPr lang="cs-CZ" sz="800" b="0" i="0" u="none" strike="noStrike" dirty="0">
                <a:solidFill>
                  <a:srgbClr val="006FB7"/>
                </a:solidFill>
                <a:effectLst/>
                <a:latin typeface="Source Sans Pro" panose="020B0503030403020204" pitchFamily="34" charset="0"/>
              </a:rPr>
              <a:t> </a:t>
            </a:r>
            <a:r>
              <a:rPr lang="cs-CZ" sz="800" b="0" i="0" u="none" strike="noStrike" dirty="0" err="1">
                <a:solidFill>
                  <a:srgbClr val="006FB7"/>
                </a:solidFill>
                <a:effectLst/>
                <a:latin typeface="Source Sans Pro" panose="020B0503030403020204" pitchFamily="34" charset="0"/>
              </a:rPr>
              <a:t>Sala</a:t>
            </a:r>
            <a:r>
              <a:rPr lang="cs-CZ" sz="800" b="0" i="0" u="none" strike="noStrike" dirty="0">
                <a:solidFill>
                  <a:srgbClr val="006FB7"/>
                </a:solidFill>
                <a:effectLst/>
                <a:latin typeface="Source Sans Pro" panose="020B0503030403020204" pitchFamily="34" charset="0"/>
              </a:rPr>
              <a:t>-Vila</a:t>
            </a:r>
            <a:r>
              <a:rPr lang="cs-CZ" sz="800" b="0" i="0" dirty="0">
                <a:solidFill>
                  <a:srgbClr val="2A2A2A"/>
                </a:solidFill>
                <a:effectLst/>
                <a:latin typeface="Source Sans Pro" panose="020B0503030403020204" pitchFamily="34" charset="0"/>
              </a:rPr>
              <a:t>, </a:t>
            </a:r>
            <a:r>
              <a:rPr lang="cs-CZ" sz="800" b="0" i="0" u="sng" dirty="0">
                <a:solidFill>
                  <a:srgbClr val="006FB7"/>
                </a:solidFill>
                <a:effectLst/>
                <a:latin typeface="Source Sans Pro" panose="020B0503030403020204" pitchFamily="34" charset="0"/>
              </a:rPr>
              <a:t>William S </a:t>
            </a:r>
            <a:r>
              <a:rPr lang="cs-CZ" sz="800" b="0" i="0" u="sng" dirty="0" err="1">
                <a:solidFill>
                  <a:srgbClr val="006FB7"/>
                </a:solidFill>
                <a:effectLst/>
                <a:latin typeface="Source Sans Pro" panose="020B0503030403020204" pitchFamily="34" charset="0"/>
              </a:rPr>
              <a:t>Harris</a:t>
            </a:r>
            <a:endParaRPr lang="cs-CZ" sz="1800" dirty="0"/>
          </a:p>
        </p:txBody>
      </p:sp>
      <p:sp>
        <p:nvSpPr>
          <p:cNvPr id="3" name="Zástupný text 2">
            <a:extLst>
              <a:ext uri="{FF2B5EF4-FFF2-40B4-BE49-F238E27FC236}">
                <a16:creationId xmlns:a16="http://schemas.microsoft.com/office/drawing/2014/main" id="{6D416977-0B76-4928-B563-61AB79142357}"/>
              </a:ext>
            </a:extLst>
          </p:cNvPr>
          <p:cNvSpPr>
            <a:spLocks noGrp="1"/>
          </p:cNvSpPr>
          <p:nvPr>
            <p:ph type="body" sz="half" idx="1"/>
          </p:nvPr>
        </p:nvSpPr>
        <p:spPr/>
        <p:txBody>
          <a:bodyPr/>
          <a:lstStyle/>
          <a:p>
            <a:endParaRPr lang="cs-CZ"/>
          </a:p>
        </p:txBody>
      </p:sp>
      <p:pic>
        <p:nvPicPr>
          <p:cNvPr id="5" name="Obrázek 4" descr="Obsah obrázku text&#10;&#10;Popis byl vytvořen automaticky">
            <a:extLst>
              <a:ext uri="{FF2B5EF4-FFF2-40B4-BE49-F238E27FC236}">
                <a16:creationId xmlns:a16="http://schemas.microsoft.com/office/drawing/2014/main" id="{60C391F7-CE4D-41CD-B288-4980EDF85CF9}"/>
              </a:ext>
            </a:extLst>
          </p:cNvPr>
          <p:cNvPicPr>
            <a:picLocks noChangeAspect="1"/>
          </p:cNvPicPr>
          <p:nvPr/>
        </p:nvPicPr>
        <p:blipFill rotWithShape="1">
          <a:blip r:embed="rId2">
            <a:extLst>
              <a:ext uri="{28A0092B-C50C-407E-A947-70E740481C1C}">
                <a14:useLocalDpi xmlns:a14="http://schemas.microsoft.com/office/drawing/2010/main" val="0"/>
              </a:ext>
            </a:extLst>
          </a:blip>
          <a:srcRect l="-6028" t="6055" r="6028" b="1973"/>
          <a:stretch/>
        </p:blipFill>
        <p:spPr>
          <a:xfrm>
            <a:off x="-451414" y="97351"/>
            <a:ext cx="12437640" cy="5891514"/>
          </a:xfrm>
          <a:prstGeom prst="rect">
            <a:avLst/>
          </a:prstGeom>
        </p:spPr>
      </p:pic>
    </p:spTree>
    <p:extLst>
      <p:ext uri="{BB962C8B-B14F-4D97-AF65-F5344CB8AC3E}">
        <p14:creationId xmlns:p14="http://schemas.microsoft.com/office/powerpoint/2010/main" val="314013298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Choose your Quadrant"/>
          <p:cNvSpPr txBox="1"/>
          <p:nvPr/>
        </p:nvSpPr>
        <p:spPr>
          <a:xfrm>
            <a:off x="367066" y="0"/>
            <a:ext cx="11319942" cy="764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376961">
              <a:lnSpc>
                <a:spcPts val="6500"/>
              </a:lnSpc>
              <a:defRPr sz="5000" b="1" cap="all">
                <a:solidFill>
                  <a:srgbClr val="0D0D0D"/>
                </a:solidFill>
                <a:latin typeface="Arial"/>
                <a:ea typeface="Arial"/>
                <a:cs typeface="Arial"/>
                <a:sym typeface="Arial"/>
              </a:defRPr>
            </a:lvl1pPr>
          </a:lstStyle>
          <a:p>
            <a:pPr algn="ctr"/>
            <a:r>
              <a:rPr sz="3032" dirty="0" err="1"/>
              <a:t>Seznamte</a:t>
            </a:r>
            <a:r>
              <a:rPr sz="3032" dirty="0"/>
              <a:t> se </a:t>
            </a:r>
            <a:r>
              <a:rPr sz="3032" dirty="0" err="1"/>
              <a:t>se</a:t>
            </a:r>
            <a:r>
              <a:rPr sz="3032" dirty="0"/>
              <a:t> </a:t>
            </a:r>
            <a:r>
              <a:rPr sz="3032" dirty="0" err="1"/>
              <a:t>stanovením</a:t>
            </a:r>
            <a:r>
              <a:rPr sz="3032" dirty="0"/>
              <a:t> omega 3 </a:t>
            </a:r>
            <a:r>
              <a:rPr sz="3032" dirty="0" err="1"/>
              <a:t>indexu</a:t>
            </a:r>
            <a:endParaRPr sz="3032" dirty="0"/>
          </a:p>
        </p:txBody>
      </p:sp>
      <p:sp>
        <p:nvSpPr>
          <p:cNvPr id="360" name="TextovéPole 8"/>
          <p:cNvSpPr txBox="1"/>
          <p:nvPr/>
        </p:nvSpPr>
        <p:spPr>
          <a:xfrm>
            <a:off x="1290918" y="4111674"/>
            <a:ext cx="627530" cy="34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defTabSz="680624">
              <a:defRPr sz="3200" b="1">
                <a:solidFill>
                  <a:srgbClr val="FFFFFF"/>
                </a:solidFill>
              </a:defRPr>
            </a:lvl1pPr>
          </a:lstStyle>
          <a:p>
            <a:r>
              <a:rPr sz="1940"/>
              <a:t>25:1</a:t>
            </a:r>
          </a:p>
        </p:txBody>
      </p:sp>
      <p:sp>
        <p:nvSpPr>
          <p:cNvPr id="361" name="TextovéPole 2"/>
          <p:cNvSpPr txBox="1"/>
          <p:nvPr/>
        </p:nvSpPr>
        <p:spPr>
          <a:xfrm>
            <a:off x="324247" y="936245"/>
            <a:ext cx="11127608" cy="602485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726" rIns="27726">
            <a:spAutoFit/>
          </a:bodyPr>
          <a:lstStyle/>
          <a:p>
            <a:pPr marL="346558" indent="-346558" algn="just">
              <a:spcBef>
                <a:spcPts val="728"/>
              </a:spcBef>
              <a:buSzPct val="100000"/>
              <a:buFont typeface="Arial"/>
              <a:buChar char="•"/>
              <a:defRPr sz="3600">
                <a:latin typeface="Arial"/>
                <a:ea typeface="Arial"/>
                <a:cs typeface="Arial"/>
                <a:sym typeface="Arial"/>
              </a:defRPr>
            </a:pPr>
            <a:r>
              <a:rPr sz="2183" b="1" dirty="0" err="1"/>
              <a:t>Státní</a:t>
            </a:r>
            <a:r>
              <a:rPr sz="2183" b="1" dirty="0"/>
              <a:t> </a:t>
            </a:r>
            <a:r>
              <a:rPr sz="2183" b="1" dirty="0" err="1"/>
              <a:t>zdravotní</a:t>
            </a:r>
            <a:r>
              <a:rPr sz="2183" b="1" dirty="0"/>
              <a:t> </a:t>
            </a:r>
            <a:r>
              <a:rPr sz="2183" b="1" dirty="0" err="1"/>
              <a:t>ústav</a:t>
            </a:r>
            <a:r>
              <a:rPr sz="2183" dirty="0"/>
              <a:t> </a:t>
            </a:r>
            <a:r>
              <a:rPr sz="2183" dirty="0" err="1"/>
              <a:t>ministerstva</a:t>
            </a:r>
            <a:r>
              <a:rPr sz="2183" dirty="0"/>
              <a:t> </a:t>
            </a:r>
            <a:r>
              <a:rPr sz="2183" dirty="0" err="1"/>
              <a:t>zdravotnictví</a:t>
            </a:r>
            <a:r>
              <a:rPr sz="2183" dirty="0"/>
              <a:t> (</a:t>
            </a:r>
            <a:r>
              <a:rPr sz="2183" b="1" dirty="0"/>
              <a:t>SZÚ</a:t>
            </a:r>
            <a:r>
              <a:rPr sz="2183" dirty="0"/>
              <a:t>) </a:t>
            </a:r>
            <a:r>
              <a:rPr sz="2183" dirty="0" err="1"/>
              <a:t>upozorňuje</a:t>
            </a:r>
            <a:r>
              <a:rPr sz="2183" dirty="0"/>
              <a:t>, </a:t>
            </a:r>
            <a:r>
              <a:rPr sz="2183" dirty="0" err="1"/>
              <a:t>že</a:t>
            </a:r>
            <a:r>
              <a:rPr sz="2183" dirty="0"/>
              <a:t> se                       v </a:t>
            </a:r>
            <a:r>
              <a:rPr sz="2183" dirty="0" err="1"/>
              <a:t>následujících</a:t>
            </a:r>
            <a:r>
              <a:rPr sz="2183" dirty="0"/>
              <a:t> </a:t>
            </a:r>
            <a:r>
              <a:rPr sz="2183" b="1" dirty="0"/>
              <a:t>20 </a:t>
            </a:r>
            <a:r>
              <a:rPr sz="2183" b="1" dirty="0" err="1"/>
              <a:t>letech</a:t>
            </a:r>
            <a:r>
              <a:rPr sz="2183" dirty="0"/>
              <a:t> </a:t>
            </a:r>
            <a:r>
              <a:rPr sz="2183" dirty="0" err="1"/>
              <a:t>zvýší</a:t>
            </a:r>
            <a:r>
              <a:rPr sz="2183" dirty="0"/>
              <a:t> </a:t>
            </a:r>
            <a:r>
              <a:rPr sz="2183" dirty="0" err="1"/>
              <a:t>počet</a:t>
            </a:r>
            <a:r>
              <a:rPr sz="2183" dirty="0"/>
              <a:t> </a:t>
            </a:r>
            <a:r>
              <a:rPr sz="2183" dirty="0" err="1"/>
              <a:t>těch</a:t>
            </a:r>
            <a:r>
              <a:rPr sz="2183" dirty="0"/>
              <a:t>, </a:t>
            </a:r>
            <a:r>
              <a:rPr sz="2183" dirty="0" err="1"/>
              <a:t>kteří</a:t>
            </a:r>
            <a:r>
              <a:rPr sz="2183" dirty="0"/>
              <a:t> </a:t>
            </a:r>
            <a:r>
              <a:rPr sz="2183" dirty="0" err="1"/>
              <a:t>budou</a:t>
            </a:r>
            <a:r>
              <a:rPr sz="2183" dirty="0"/>
              <a:t> </a:t>
            </a:r>
            <a:r>
              <a:rPr sz="2183" dirty="0" err="1"/>
              <a:t>mít</a:t>
            </a:r>
            <a:r>
              <a:rPr sz="2183" dirty="0"/>
              <a:t> </a:t>
            </a:r>
            <a:r>
              <a:rPr sz="2183" dirty="0" err="1"/>
              <a:t>nejméně</a:t>
            </a:r>
            <a:r>
              <a:rPr sz="2183" dirty="0"/>
              <a:t> 4 </a:t>
            </a:r>
            <a:r>
              <a:rPr sz="2183" dirty="0" err="1"/>
              <a:t>zdravotní</a:t>
            </a:r>
            <a:r>
              <a:rPr sz="2183" dirty="0"/>
              <a:t> </a:t>
            </a:r>
            <a:r>
              <a:rPr sz="2183" dirty="0" err="1"/>
              <a:t>potíže</a:t>
            </a:r>
            <a:r>
              <a:rPr sz="2183" dirty="0"/>
              <a:t> (</a:t>
            </a:r>
            <a:r>
              <a:rPr sz="2183" b="1" dirty="0" err="1"/>
              <a:t>rakovina</a:t>
            </a:r>
            <a:r>
              <a:rPr sz="2183" b="1" dirty="0"/>
              <a:t>, </a:t>
            </a:r>
            <a:r>
              <a:rPr sz="2183" b="1" dirty="0" err="1"/>
              <a:t>cukrovka</a:t>
            </a:r>
            <a:r>
              <a:rPr sz="2183" b="1" dirty="0"/>
              <a:t>, </a:t>
            </a:r>
            <a:r>
              <a:rPr sz="2183" b="1" dirty="0" err="1"/>
              <a:t>demence</a:t>
            </a:r>
            <a:r>
              <a:rPr sz="2183" b="1" dirty="0"/>
              <a:t>, </a:t>
            </a:r>
            <a:r>
              <a:rPr sz="2183" b="1" dirty="0" err="1"/>
              <a:t>deprese</a:t>
            </a:r>
            <a:r>
              <a:rPr sz="2183" dirty="0"/>
              <a:t>), </a:t>
            </a:r>
            <a:r>
              <a:rPr sz="2183" dirty="0" err="1"/>
              <a:t>kdy</a:t>
            </a:r>
            <a:r>
              <a:rPr sz="2183" dirty="0"/>
              <a:t> se </a:t>
            </a:r>
            <a:r>
              <a:rPr sz="2183" dirty="0" err="1"/>
              <a:t>nebudou</a:t>
            </a:r>
            <a:r>
              <a:rPr sz="2183" dirty="0"/>
              <a:t> </a:t>
            </a:r>
            <a:r>
              <a:rPr sz="2183" dirty="0" err="1"/>
              <a:t>schopni</a:t>
            </a:r>
            <a:r>
              <a:rPr sz="2183" dirty="0"/>
              <a:t> </a:t>
            </a:r>
            <a:r>
              <a:rPr sz="2183" dirty="0" err="1"/>
              <a:t>sami</a:t>
            </a:r>
            <a:r>
              <a:rPr sz="2183" dirty="0"/>
              <a:t> o </a:t>
            </a:r>
            <a:r>
              <a:rPr sz="2183" dirty="0" err="1"/>
              <a:t>sebe</a:t>
            </a:r>
            <a:r>
              <a:rPr sz="2183" dirty="0"/>
              <a:t> </a:t>
            </a:r>
            <a:r>
              <a:rPr sz="2183" dirty="0" err="1"/>
              <a:t>postarat</a:t>
            </a:r>
            <a:r>
              <a:rPr sz="2183" dirty="0"/>
              <a:t>. </a:t>
            </a:r>
          </a:p>
          <a:p>
            <a:pPr marL="346558" indent="-346558" algn="just">
              <a:spcBef>
                <a:spcPts val="728"/>
              </a:spcBef>
              <a:buSzPct val="100000"/>
              <a:buFont typeface="Arial"/>
              <a:buChar char="•"/>
              <a:defRPr sz="3600">
                <a:latin typeface="Arial"/>
                <a:ea typeface="Arial"/>
                <a:cs typeface="Arial"/>
                <a:sym typeface="Arial"/>
              </a:defRPr>
            </a:pPr>
            <a:r>
              <a:rPr sz="2183" dirty="0" err="1"/>
              <a:t>Dle</a:t>
            </a:r>
            <a:r>
              <a:rPr sz="2183" dirty="0"/>
              <a:t> </a:t>
            </a:r>
            <a:r>
              <a:rPr sz="2183" b="1" dirty="0"/>
              <a:t>SZÚ</a:t>
            </a:r>
            <a:r>
              <a:rPr sz="2183" dirty="0"/>
              <a:t> </a:t>
            </a:r>
            <a:r>
              <a:rPr sz="2183" dirty="0" err="1"/>
              <a:t>dojde</a:t>
            </a:r>
            <a:r>
              <a:rPr sz="2183" dirty="0"/>
              <a:t> </a:t>
            </a:r>
            <a:r>
              <a:rPr sz="2183" dirty="0" err="1"/>
              <a:t>ke</a:t>
            </a:r>
            <a:r>
              <a:rPr sz="2183" dirty="0"/>
              <a:t> </a:t>
            </a:r>
            <a:r>
              <a:rPr sz="2183" b="1" dirty="0" err="1"/>
              <a:t>zdvojnásobení</a:t>
            </a:r>
            <a:r>
              <a:rPr sz="2183" dirty="0"/>
              <a:t> </a:t>
            </a:r>
            <a:r>
              <a:rPr sz="2183" dirty="0" err="1"/>
              <a:t>vícečetných</a:t>
            </a:r>
            <a:r>
              <a:rPr sz="2183" dirty="0"/>
              <a:t> </a:t>
            </a:r>
            <a:r>
              <a:rPr sz="2183" dirty="0" err="1"/>
              <a:t>onemocnění</a:t>
            </a:r>
            <a:r>
              <a:rPr sz="2183" dirty="0"/>
              <a:t> (</a:t>
            </a:r>
            <a:r>
              <a:rPr sz="2183" dirty="0" err="1"/>
              <a:t>multimorbidita</a:t>
            </a:r>
            <a:r>
              <a:rPr sz="2183" dirty="0"/>
              <a:t>). </a:t>
            </a:r>
            <a:r>
              <a:rPr sz="2183" dirty="0" err="1"/>
              <a:t>Vědci</a:t>
            </a:r>
            <a:r>
              <a:rPr sz="2183" dirty="0"/>
              <a:t>        se </a:t>
            </a:r>
            <a:r>
              <a:rPr sz="2183" dirty="0" err="1"/>
              <a:t>shodují</a:t>
            </a:r>
            <a:r>
              <a:rPr sz="2183" dirty="0"/>
              <a:t>, </a:t>
            </a:r>
            <a:r>
              <a:rPr sz="2183" dirty="0" err="1"/>
              <a:t>že</a:t>
            </a:r>
            <a:r>
              <a:rPr sz="2183" dirty="0"/>
              <a:t> </a:t>
            </a:r>
            <a:r>
              <a:rPr sz="2183" b="1" dirty="0"/>
              <a:t>Omega 3 index </a:t>
            </a:r>
            <a:r>
              <a:rPr sz="2183" dirty="0"/>
              <a:t>(</a:t>
            </a:r>
            <a:r>
              <a:rPr sz="2183" b="1" dirty="0" err="1"/>
              <a:t>hladina</a:t>
            </a:r>
            <a:r>
              <a:rPr sz="2183" b="1" dirty="0"/>
              <a:t> EPA + DHA</a:t>
            </a:r>
            <a:r>
              <a:rPr sz="2183" dirty="0"/>
              <a:t> v </a:t>
            </a:r>
            <a:r>
              <a:rPr sz="2183" dirty="0" err="1"/>
              <a:t>krvi</a:t>
            </a:r>
            <a:r>
              <a:rPr sz="2183" dirty="0"/>
              <a:t>) je </a:t>
            </a:r>
            <a:r>
              <a:rPr sz="2183" dirty="0" err="1"/>
              <a:t>relevantním</a:t>
            </a:r>
            <a:r>
              <a:rPr sz="2183" dirty="0"/>
              <a:t> </a:t>
            </a:r>
            <a:r>
              <a:rPr sz="2183" b="1" dirty="0" err="1"/>
              <a:t>ukazatelem</a:t>
            </a:r>
            <a:r>
              <a:rPr sz="2183" b="1" dirty="0"/>
              <a:t> </a:t>
            </a:r>
            <a:r>
              <a:rPr sz="2183" b="1" dirty="0" err="1"/>
              <a:t>rizika</a:t>
            </a:r>
            <a:r>
              <a:rPr sz="2183" b="1" dirty="0"/>
              <a:t> </a:t>
            </a:r>
            <a:r>
              <a:rPr sz="2183" b="1" dirty="0" err="1"/>
              <a:t>příčin</a:t>
            </a:r>
            <a:r>
              <a:rPr sz="2183" dirty="0"/>
              <a:t> </a:t>
            </a:r>
            <a:r>
              <a:rPr sz="2183" dirty="0" err="1"/>
              <a:t>ischemické</a:t>
            </a:r>
            <a:r>
              <a:rPr sz="2183" dirty="0"/>
              <a:t> </a:t>
            </a:r>
            <a:r>
              <a:rPr sz="2183" dirty="0" err="1"/>
              <a:t>choroby</a:t>
            </a:r>
            <a:r>
              <a:rPr sz="2183" dirty="0"/>
              <a:t> </a:t>
            </a:r>
            <a:r>
              <a:rPr sz="2183" dirty="0" err="1"/>
              <a:t>srdeční</a:t>
            </a:r>
            <a:r>
              <a:rPr sz="2183" dirty="0"/>
              <a:t> (</a:t>
            </a:r>
            <a:r>
              <a:rPr sz="2183" b="1" dirty="0"/>
              <a:t>ICHS</a:t>
            </a:r>
            <a:r>
              <a:rPr sz="2183" dirty="0"/>
              <a:t>), </a:t>
            </a:r>
            <a:r>
              <a:rPr sz="2183" dirty="0" err="1"/>
              <a:t>infarktu</a:t>
            </a:r>
            <a:r>
              <a:rPr sz="2183" dirty="0"/>
              <a:t> a </a:t>
            </a:r>
            <a:r>
              <a:rPr sz="2183" dirty="0" err="1"/>
              <a:t>všech</a:t>
            </a:r>
            <a:r>
              <a:rPr sz="2183" dirty="0"/>
              <a:t> </a:t>
            </a:r>
            <a:r>
              <a:rPr sz="2183" dirty="0" err="1"/>
              <a:t>dalších</a:t>
            </a:r>
            <a:r>
              <a:rPr sz="2183" dirty="0"/>
              <a:t> </a:t>
            </a:r>
            <a:r>
              <a:rPr sz="2183" b="1" dirty="0" err="1"/>
              <a:t>civilizačních</a:t>
            </a:r>
            <a:r>
              <a:rPr sz="2183" b="1" dirty="0"/>
              <a:t> </a:t>
            </a:r>
            <a:r>
              <a:rPr sz="2183" b="1" dirty="0" err="1"/>
              <a:t>chorob</a:t>
            </a:r>
            <a:r>
              <a:rPr sz="2183" dirty="0"/>
              <a:t> (</a:t>
            </a:r>
            <a:r>
              <a:rPr sz="2183" b="1" dirty="0" err="1">
                <a:solidFill>
                  <a:srgbClr val="C00000"/>
                </a:solidFill>
              </a:rPr>
              <a:t>artritida</a:t>
            </a:r>
            <a:r>
              <a:rPr sz="2183" b="1" dirty="0">
                <a:solidFill>
                  <a:srgbClr val="C00000"/>
                </a:solidFill>
              </a:rPr>
              <a:t>, </a:t>
            </a:r>
            <a:r>
              <a:rPr sz="2183" b="1" dirty="0" err="1">
                <a:solidFill>
                  <a:srgbClr val="C00000"/>
                </a:solidFill>
              </a:rPr>
              <a:t>artróza</a:t>
            </a:r>
            <a:r>
              <a:rPr sz="2183" b="1" dirty="0">
                <a:solidFill>
                  <a:srgbClr val="C00000"/>
                </a:solidFill>
              </a:rPr>
              <a:t>, ADHD, diabetes, </a:t>
            </a:r>
            <a:r>
              <a:rPr sz="2183" b="1" dirty="0" err="1">
                <a:solidFill>
                  <a:srgbClr val="C00000"/>
                </a:solidFill>
              </a:rPr>
              <a:t>vysoký</a:t>
            </a:r>
            <a:r>
              <a:rPr sz="2183" b="1" dirty="0">
                <a:solidFill>
                  <a:srgbClr val="C00000"/>
                </a:solidFill>
              </a:rPr>
              <a:t> </a:t>
            </a:r>
            <a:r>
              <a:rPr sz="2183" b="1" dirty="0" err="1">
                <a:solidFill>
                  <a:srgbClr val="C00000"/>
                </a:solidFill>
              </a:rPr>
              <a:t>krevní</a:t>
            </a:r>
            <a:r>
              <a:rPr sz="2183" b="1" dirty="0">
                <a:solidFill>
                  <a:srgbClr val="C00000"/>
                </a:solidFill>
              </a:rPr>
              <a:t> </a:t>
            </a:r>
            <a:r>
              <a:rPr sz="2183" b="1" dirty="0" err="1">
                <a:solidFill>
                  <a:srgbClr val="C00000"/>
                </a:solidFill>
              </a:rPr>
              <a:t>tlak</a:t>
            </a:r>
            <a:r>
              <a:rPr sz="2183" dirty="0"/>
              <a:t>)</a:t>
            </a:r>
          </a:p>
          <a:p>
            <a:pPr algn="just">
              <a:spcBef>
                <a:spcPts val="728"/>
              </a:spcBef>
              <a:defRPr sz="3600">
                <a:latin typeface="Arial"/>
                <a:ea typeface="Arial"/>
                <a:cs typeface="Arial"/>
                <a:sym typeface="Arial"/>
              </a:defRPr>
            </a:pPr>
            <a:endParaRPr sz="2183" dirty="0"/>
          </a:p>
          <a:p>
            <a:pPr algn="just">
              <a:spcBef>
                <a:spcPts val="728"/>
              </a:spcBef>
              <a:defRPr sz="3600">
                <a:latin typeface="Arial"/>
                <a:ea typeface="Arial"/>
                <a:cs typeface="Arial"/>
                <a:sym typeface="Arial"/>
              </a:defRPr>
            </a:pPr>
            <a:endParaRPr sz="2183" dirty="0"/>
          </a:p>
          <a:p>
            <a:pPr algn="just">
              <a:spcBef>
                <a:spcPts val="728"/>
              </a:spcBef>
              <a:defRPr sz="1000">
                <a:latin typeface="Arial"/>
                <a:ea typeface="Arial"/>
                <a:cs typeface="Arial"/>
                <a:sym typeface="Arial"/>
              </a:defRPr>
            </a:pPr>
            <a:endParaRPr sz="2183" dirty="0"/>
          </a:p>
          <a:p>
            <a:pPr algn="just">
              <a:spcBef>
                <a:spcPts val="728"/>
              </a:spcBef>
              <a:defRPr sz="1000">
                <a:latin typeface="Arial"/>
                <a:ea typeface="Arial"/>
                <a:cs typeface="Arial"/>
                <a:sym typeface="Arial"/>
              </a:defRPr>
            </a:pPr>
            <a:endParaRPr sz="2183" dirty="0"/>
          </a:p>
          <a:p>
            <a:pPr>
              <a:spcBef>
                <a:spcPts val="728"/>
              </a:spcBef>
              <a:defRPr sz="2400" b="1">
                <a:latin typeface="Arial"/>
                <a:ea typeface="Arial"/>
                <a:cs typeface="Arial"/>
                <a:sym typeface="Arial"/>
              </a:defRPr>
            </a:pPr>
            <a:endParaRPr sz="606" dirty="0"/>
          </a:p>
          <a:p>
            <a:pPr>
              <a:spcBef>
                <a:spcPts val="728"/>
              </a:spcBef>
              <a:defRPr sz="2400" b="1">
                <a:latin typeface="Arial"/>
                <a:ea typeface="Arial"/>
                <a:cs typeface="Arial"/>
                <a:sym typeface="Arial"/>
              </a:defRPr>
            </a:pPr>
            <a:endParaRPr sz="606" dirty="0"/>
          </a:p>
          <a:p>
            <a:pPr>
              <a:spcBef>
                <a:spcPts val="728"/>
              </a:spcBef>
              <a:defRPr sz="2400" b="1">
                <a:latin typeface="Arial"/>
                <a:ea typeface="Arial"/>
                <a:cs typeface="Arial"/>
                <a:sym typeface="Arial"/>
              </a:defRPr>
            </a:pPr>
            <a:endParaRPr sz="606" dirty="0"/>
          </a:p>
          <a:p>
            <a:pPr>
              <a:spcBef>
                <a:spcPts val="728"/>
              </a:spcBef>
              <a:defRPr sz="2400" b="1">
                <a:latin typeface="Arial"/>
                <a:ea typeface="Arial"/>
                <a:cs typeface="Arial"/>
                <a:sym typeface="Arial"/>
              </a:defRPr>
            </a:pPr>
            <a:endParaRPr sz="606" dirty="0"/>
          </a:p>
          <a:p>
            <a:pPr>
              <a:spcBef>
                <a:spcPts val="728"/>
              </a:spcBef>
              <a:buSzPct val="100000"/>
              <a:defRPr sz="2400" b="1">
                <a:latin typeface="Arial"/>
                <a:ea typeface="Arial"/>
                <a:cs typeface="Arial"/>
                <a:sym typeface="Arial"/>
              </a:defRPr>
            </a:pPr>
            <a:r>
              <a:rPr sz="1455" dirty="0" err="1"/>
              <a:t>Zdroj</a:t>
            </a:r>
            <a:r>
              <a:rPr sz="1455" dirty="0"/>
              <a:t> 24.10.2019: </a:t>
            </a:r>
            <a:r>
              <a:rPr sz="1455" u="sng" dirty="0">
                <a:solidFill>
                  <a:srgbClr val="0000FF"/>
                </a:solidFill>
                <a:uFill>
                  <a:solidFill>
                    <a:srgbClr val="0000FF"/>
                  </a:solidFill>
                </a:uFill>
                <a:hlinkClick r:id="rId3"/>
              </a:rPr>
              <a:t>http://www.szu.cz/tema/bezpecnost-potravin/seznamte-se-se-stanovenim-omega-3-indexu-a-odvozenych?highlightWords=omega-3</a:t>
            </a:r>
            <a:r>
              <a:rPr sz="1455" dirty="0"/>
              <a:t> </a:t>
            </a:r>
          </a:p>
        </p:txBody>
      </p:sp>
      <p:pic>
        <p:nvPicPr>
          <p:cNvPr id="362" name="Obrázek 1" descr="Obrázek 1"/>
          <p:cNvPicPr>
            <a:picLocks noChangeAspect="1"/>
          </p:cNvPicPr>
          <p:nvPr/>
        </p:nvPicPr>
        <p:blipFill>
          <a:blip r:embed="rId4"/>
          <a:stretch>
            <a:fillRect/>
          </a:stretch>
        </p:blipFill>
        <p:spPr>
          <a:xfrm>
            <a:off x="2537754" y="4268849"/>
            <a:ext cx="6700594" cy="1995161"/>
          </a:xfrm>
          <a:prstGeom prst="rect">
            <a:avLst/>
          </a:prstGeom>
          <a:ln w="12700">
            <a:miter lim="400000"/>
          </a:ln>
        </p:spPr>
      </p:pic>
      <p:sp>
        <p:nvSpPr>
          <p:cNvPr id="363" name="Čára"/>
          <p:cNvSpPr/>
          <p:nvPr/>
        </p:nvSpPr>
        <p:spPr>
          <a:xfrm>
            <a:off x="2562925" y="3327575"/>
            <a:ext cx="4656586" cy="1"/>
          </a:xfrm>
          <a:prstGeom prst="line">
            <a:avLst/>
          </a:prstGeom>
          <a:ln w="88900">
            <a:solidFill>
              <a:srgbClr val="009051"/>
            </a:solidFill>
            <a:miter lim="400000"/>
          </a:ln>
        </p:spPr>
        <p:txBody>
          <a:bodyPr lIns="25387" tIns="25387" rIns="25387" bIns="25387" anchor="ctr"/>
          <a:lstStyle/>
          <a:p>
            <a:pPr algn="ctr" defTabSz="412518">
              <a:lnSpc>
                <a:spcPct val="80000"/>
              </a:lnSpc>
              <a:defRPr sz="3200" cap="all">
                <a:solidFill>
                  <a:srgbClr val="838787"/>
                </a:solidFill>
                <a:latin typeface="DIN Condensed Bold"/>
                <a:ea typeface="DIN Condensed Bold"/>
                <a:cs typeface="DIN Condensed Bold"/>
                <a:sym typeface="DIN Condensed Bold"/>
              </a:defRPr>
            </a:pPr>
            <a:endParaRPr sz="1940"/>
          </a:p>
        </p:txBody>
      </p:sp>
    </p:spTree>
    <p:extLst>
      <p:ext uri="{BB962C8B-B14F-4D97-AF65-F5344CB8AC3E}">
        <p14:creationId xmlns:p14="http://schemas.microsoft.com/office/powerpoint/2010/main" val="1855297884"/>
      </p:ext>
    </p:extLst>
  </p:cSld>
  <p:clrMapOvr>
    <a:masterClrMapping/>
  </p:clrMapOvr>
  <mc:AlternateContent xmlns:mc="http://schemas.openxmlformats.org/markup-compatibility/2006" xmlns:p14="http://schemas.microsoft.com/office/powerpoint/2010/main">
    <mc:Choice Requires="p14">
      <p:transition>
        <p:dissolv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61">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61">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36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361">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p:tmAbs val="0"/>
                                  </p:iterate>
                                  <p:childTnLst>
                                    <p:set>
                                      <p:cBhvr>
                                        <p:cTn id="19" fill="hold"/>
                                        <p:tgtEl>
                                          <p:spTgt spid="36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iterate>
                                    <p:tmAbs val="0"/>
                                  </p:iterate>
                                  <p:childTnLst>
                                    <p:set>
                                      <p:cBhvr>
                                        <p:cTn id="22" fill="hold"/>
                                        <p:tgtEl>
                                          <p:spTgt spid="36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0" build="p" bldLvl="5" animBg="1" advAuto="0"/>
      <p:bldP spid="362" grpId="0" animBg="1" advAuto="0"/>
      <p:bldP spid="363"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Text"/>
          <p:cNvSpPr txBox="1">
            <a:spLocks noGrp="1"/>
          </p:cNvSpPr>
          <p:nvPr>
            <p:ph type="body" idx="21"/>
          </p:nvPr>
        </p:nvSpPr>
        <p:spPr>
          <a:prstGeom prst="rect">
            <a:avLst/>
          </a:prstGeom>
        </p:spPr>
        <p:txBody>
          <a:bodyPr/>
          <a:lstStyle/>
          <a:p>
            <a:r>
              <a:t>Text</a:t>
            </a:r>
          </a:p>
        </p:txBody>
      </p:sp>
      <p:sp>
        <p:nvSpPr>
          <p:cNvPr id="385" name="Dvojím kliknutím aktivujete úpravy"/>
          <p:cNvSpPr txBox="1">
            <a:spLocks noGrp="1"/>
          </p:cNvSpPr>
          <p:nvPr>
            <p:ph type="title"/>
          </p:nvPr>
        </p:nvSpPr>
        <p:spPr>
          <a:prstGeom prst="rect">
            <a:avLst/>
          </a:prstGeom>
        </p:spPr>
        <p:txBody>
          <a:bodyPr>
            <a:normAutofit fontScale="90000"/>
          </a:bodyPr>
          <a:lstStyle/>
          <a:p>
            <a:pPr defTabSz="350640">
              <a:spcBef>
                <a:spcPts val="1637"/>
              </a:spcBef>
              <a:defRPr sz="5950"/>
            </a:pPr>
            <a:endParaRPr/>
          </a:p>
        </p:txBody>
      </p:sp>
      <p:sp>
        <p:nvSpPr>
          <p:cNvPr id="386" name="Dvojím kliknutím aktivujete úpravy"/>
          <p:cNvSpPr txBox="1">
            <a:spLocks noGrp="1"/>
          </p:cNvSpPr>
          <p:nvPr>
            <p:ph type="body" idx="1"/>
          </p:nvPr>
        </p:nvSpPr>
        <p:spPr>
          <a:prstGeom prst="rect">
            <a:avLst/>
          </a:prstGeom>
        </p:spPr>
        <p:txBody>
          <a:bodyPr/>
          <a:lstStyle/>
          <a:p>
            <a:endParaRPr/>
          </a:p>
        </p:txBody>
      </p:sp>
      <p:pic>
        <p:nvPicPr>
          <p:cNvPr id="387" name="Obrázek" descr="Obrázek"/>
          <p:cNvPicPr>
            <a:picLocks/>
          </p:cNvPicPr>
          <p:nvPr/>
        </p:nvPicPr>
        <p:blipFill>
          <a:blip r:embed="rId2"/>
          <a:stretch>
            <a:fillRect/>
          </a:stretch>
        </p:blipFill>
        <p:spPr>
          <a:xfrm>
            <a:off x="56164" y="78725"/>
            <a:ext cx="12079674" cy="6767138"/>
          </a:xfrm>
          <a:prstGeom prst="rect">
            <a:avLst/>
          </a:prstGeom>
          <a:ln w="12700">
            <a:miter lim="400000"/>
          </a:ln>
        </p:spPr>
      </p:pic>
      <p:sp>
        <p:nvSpPr>
          <p:cNvPr id="388" name="Obdélník 5"/>
          <p:cNvSpPr/>
          <p:nvPr/>
        </p:nvSpPr>
        <p:spPr>
          <a:xfrm>
            <a:off x="8024129" y="3126705"/>
            <a:ext cx="3598649" cy="884120"/>
          </a:xfrm>
          <a:prstGeom prst="rect">
            <a:avLst/>
          </a:prstGeom>
          <a:ln w="63500">
            <a:solidFill>
              <a:srgbClr val="007635"/>
            </a:solidFill>
          </a:ln>
        </p:spPr>
        <p:txBody>
          <a:bodyPr lIns="27713" tIns="27713" rIns="27713" bIns="27713" anchor="ctr"/>
          <a:lstStyle/>
          <a:p>
            <a:pPr algn="ctr">
              <a:defRPr sz="1600">
                <a:solidFill>
                  <a:srgbClr val="FFFFFF"/>
                </a:solidFill>
              </a:defRPr>
            </a:pPr>
            <a:endParaRPr sz="970"/>
          </a:p>
        </p:txBody>
      </p:sp>
      <p:sp>
        <p:nvSpPr>
          <p:cNvPr id="389" name="Čára"/>
          <p:cNvSpPr/>
          <p:nvPr/>
        </p:nvSpPr>
        <p:spPr>
          <a:xfrm>
            <a:off x="1708597" y="979228"/>
            <a:ext cx="8928843" cy="1"/>
          </a:xfrm>
          <a:prstGeom prst="line">
            <a:avLst/>
          </a:prstGeom>
          <a:ln w="88900">
            <a:solidFill>
              <a:srgbClr val="941751"/>
            </a:solidFill>
            <a:miter lim="400000"/>
          </a:ln>
        </p:spPr>
        <p:txBody>
          <a:bodyPr lIns="25387" tIns="25387" rIns="25387" bIns="25387" anchor="ctr"/>
          <a:lstStyle/>
          <a:p>
            <a:pPr algn="ctr" defTabSz="412518">
              <a:lnSpc>
                <a:spcPct val="80000"/>
              </a:lnSpc>
              <a:defRPr sz="3200" cap="all">
                <a:solidFill>
                  <a:srgbClr val="838787"/>
                </a:solidFill>
                <a:latin typeface="DIN Condensed Bold"/>
                <a:ea typeface="DIN Condensed Bold"/>
                <a:cs typeface="DIN Condensed Bold"/>
                <a:sym typeface="DIN Condensed Bold"/>
              </a:defRPr>
            </a:pPr>
            <a:endParaRPr sz="1940"/>
          </a:p>
        </p:txBody>
      </p:sp>
      <p:sp>
        <p:nvSpPr>
          <p:cNvPr id="390" name="Obdélník 2"/>
          <p:cNvSpPr/>
          <p:nvPr/>
        </p:nvSpPr>
        <p:spPr>
          <a:xfrm>
            <a:off x="560913" y="2329195"/>
            <a:ext cx="4081468" cy="348668"/>
          </a:xfrm>
          <a:prstGeom prst="rect">
            <a:avLst/>
          </a:prstGeom>
          <a:ln w="63500">
            <a:solidFill>
              <a:srgbClr val="007635"/>
            </a:solidFill>
          </a:ln>
        </p:spPr>
        <p:txBody>
          <a:bodyPr lIns="27713" tIns="27713" rIns="27713" bIns="27713" anchor="ctr"/>
          <a:lstStyle/>
          <a:p>
            <a:pPr algn="ctr">
              <a:defRPr sz="1600">
                <a:solidFill>
                  <a:srgbClr val="FFFFFF"/>
                </a:solidFill>
              </a:defRPr>
            </a:pPr>
            <a:endParaRPr sz="970"/>
          </a:p>
        </p:txBody>
      </p:sp>
    </p:spTree>
    <p:extLst>
      <p:ext uri="{BB962C8B-B14F-4D97-AF65-F5344CB8AC3E}">
        <p14:creationId xmlns:p14="http://schemas.microsoft.com/office/powerpoint/2010/main" val="17371340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 grpId="0" animBg="1" advAuto="0"/>
      <p:bldP spid="389" grpId="0" animBg="1" advAuto="0"/>
      <p:bldP spid="390"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Picture 1" descr="Picture 1"/>
          <p:cNvPicPr>
            <a:picLocks noChangeAspect="1"/>
          </p:cNvPicPr>
          <p:nvPr/>
        </p:nvPicPr>
        <p:blipFill>
          <a:blip r:embed="rId2"/>
          <a:stretch>
            <a:fillRect/>
          </a:stretch>
        </p:blipFill>
        <p:spPr>
          <a:xfrm>
            <a:off x="2995" y="3609"/>
            <a:ext cx="12186011" cy="6854631"/>
          </a:xfrm>
          <a:prstGeom prst="rect">
            <a:avLst/>
          </a:prstGeom>
          <a:ln w="12700">
            <a:miter lim="400000"/>
          </a:ln>
        </p:spPr>
      </p:pic>
      <p:sp>
        <p:nvSpPr>
          <p:cNvPr id="378" name="Obdélník 2"/>
          <p:cNvSpPr/>
          <p:nvPr/>
        </p:nvSpPr>
        <p:spPr>
          <a:xfrm>
            <a:off x="7620214" y="1352451"/>
            <a:ext cx="3279369" cy="434267"/>
          </a:xfrm>
          <a:prstGeom prst="rect">
            <a:avLst/>
          </a:prstGeom>
          <a:ln w="63500">
            <a:solidFill>
              <a:srgbClr val="007635"/>
            </a:solidFill>
          </a:ln>
        </p:spPr>
        <p:txBody>
          <a:bodyPr lIns="27713" tIns="27713" rIns="27713" bIns="27713" anchor="ctr"/>
          <a:lstStyle/>
          <a:p>
            <a:pPr algn="ctr">
              <a:defRPr sz="1600">
                <a:solidFill>
                  <a:srgbClr val="FFFFFF"/>
                </a:solidFill>
              </a:defRPr>
            </a:pPr>
            <a:endParaRPr sz="970"/>
          </a:p>
        </p:txBody>
      </p:sp>
      <p:sp>
        <p:nvSpPr>
          <p:cNvPr id="379" name="Obdélník 3"/>
          <p:cNvSpPr/>
          <p:nvPr/>
        </p:nvSpPr>
        <p:spPr>
          <a:xfrm>
            <a:off x="1828971" y="2922854"/>
            <a:ext cx="3233181" cy="1570402"/>
          </a:xfrm>
          <a:prstGeom prst="rect">
            <a:avLst/>
          </a:prstGeom>
          <a:ln w="63500">
            <a:solidFill>
              <a:srgbClr val="C00000"/>
            </a:solidFill>
          </a:ln>
        </p:spPr>
        <p:txBody>
          <a:bodyPr lIns="27713" tIns="27713" rIns="27713" bIns="27713" anchor="ctr"/>
          <a:lstStyle/>
          <a:p>
            <a:pPr algn="ctr">
              <a:defRPr sz="1600">
                <a:solidFill>
                  <a:srgbClr val="FFFFFF"/>
                </a:solidFill>
              </a:defRPr>
            </a:pPr>
            <a:endParaRPr sz="970"/>
          </a:p>
        </p:txBody>
      </p:sp>
      <p:sp>
        <p:nvSpPr>
          <p:cNvPr id="380" name="Obdélník 4"/>
          <p:cNvSpPr/>
          <p:nvPr/>
        </p:nvSpPr>
        <p:spPr>
          <a:xfrm>
            <a:off x="5079857" y="2922854"/>
            <a:ext cx="3233181" cy="1570402"/>
          </a:xfrm>
          <a:prstGeom prst="rect">
            <a:avLst/>
          </a:prstGeom>
          <a:ln w="63500">
            <a:solidFill>
              <a:srgbClr val="FFC000"/>
            </a:solidFill>
          </a:ln>
        </p:spPr>
        <p:txBody>
          <a:bodyPr lIns="27713" tIns="27713" rIns="27713" bIns="27713" anchor="ctr"/>
          <a:lstStyle/>
          <a:p>
            <a:pPr algn="ctr">
              <a:defRPr sz="1600">
                <a:solidFill>
                  <a:srgbClr val="FFFFFF"/>
                </a:solidFill>
              </a:defRPr>
            </a:pPr>
            <a:endParaRPr sz="970"/>
          </a:p>
        </p:txBody>
      </p:sp>
      <p:sp>
        <p:nvSpPr>
          <p:cNvPr id="381" name="Obdélník 5"/>
          <p:cNvSpPr/>
          <p:nvPr/>
        </p:nvSpPr>
        <p:spPr>
          <a:xfrm>
            <a:off x="8341520" y="2922854"/>
            <a:ext cx="3233181" cy="1570402"/>
          </a:xfrm>
          <a:prstGeom prst="rect">
            <a:avLst/>
          </a:prstGeom>
          <a:ln w="63500">
            <a:solidFill>
              <a:srgbClr val="007635"/>
            </a:solidFill>
          </a:ln>
        </p:spPr>
        <p:txBody>
          <a:bodyPr lIns="27713" tIns="27713" rIns="27713" bIns="27713" anchor="ctr"/>
          <a:lstStyle/>
          <a:p>
            <a:pPr algn="ctr">
              <a:defRPr sz="1600">
                <a:solidFill>
                  <a:srgbClr val="FFFFFF"/>
                </a:solidFill>
              </a:defRPr>
            </a:pPr>
            <a:endParaRPr sz="970"/>
          </a:p>
        </p:txBody>
      </p:sp>
      <p:sp>
        <p:nvSpPr>
          <p:cNvPr id="382" name="Čára"/>
          <p:cNvSpPr/>
          <p:nvPr/>
        </p:nvSpPr>
        <p:spPr>
          <a:xfrm>
            <a:off x="500484" y="851862"/>
            <a:ext cx="11191032" cy="1"/>
          </a:xfrm>
          <a:prstGeom prst="line">
            <a:avLst/>
          </a:prstGeom>
          <a:ln w="88900">
            <a:solidFill>
              <a:srgbClr val="941751"/>
            </a:solidFill>
            <a:miter lim="400000"/>
          </a:ln>
        </p:spPr>
        <p:txBody>
          <a:bodyPr lIns="25387" tIns="25387" rIns="25387" bIns="25387" anchor="ctr"/>
          <a:lstStyle/>
          <a:p>
            <a:pPr algn="ctr" defTabSz="412518">
              <a:lnSpc>
                <a:spcPct val="80000"/>
              </a:lnSpc>
              <a:defRPr sz="3200" cap="all">
                <a:solidFill>
                  <a:srgbClr val="838787"/>
                </a:solidFill>
                <a:latin typeface="DIN Condensed Bold"/>
                <a:ea typeface="DIN Condensed Bold"/>
                <a:cs typeface="DIN Condensed Bold"/>
                <a:sym typeface="DIN Condensed Bold"/>
              </a:defRPr>
            </a:pPr>
            <a:endParaRPr sz="1940"/>
          </a:p>
        </p:txBody>
      </p:sp>
    </p:spTree>
    <p:extLst>
      <p:ext uri="{BB962C8B-B14F-4D97-AF65-F5344CB8AC3E}">
        <p14:creationId xmlns:p14="http://schemas.microsoft.com/office/powerpoint/2010/main" val="231906252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3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 grpId="0" animBg="1" advAuto="0"/>
      <p:bldP spid="379" grpId="0" animBg="1" advAuto="0"/>
      <p:bldP spid="380" grpId="0" animBg="1" advAuto="0"/>
      <p:bldP spid="381" grpId="0" animBg="1" advAuto="0"/>
      <p:bldP spid="382"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hoose your Quadrant"/>
          <p:cNvSpPr txBox="1"/>
          <p:nvPr/>
        </p:nvSpPr>
        <p:spPr>
          <a:xfrm>
            <a:off x="1482952" y="799074"/>
            <a:ext cx="8758239" cy="861391"/>
          </a:xfrm>
          <a:prstGeom prst="rect">
            <a:avLst/>
          </a:prstGeom>
          <a:solidFill>
            <a:srgbClr val="FFC000"/>
          </a:solidFill>
          <a:ln w="12700">
            <a:miter lim="400000"/>
          </a:ln>
          <a:extLst>
            <a:ext uri="{C572A759-6A51-4108-AA02-DFA0A04FC94B}">
              <ma14:wrappingTextBoxFlag xmlns:ma14="http://schemas.microsoft.com/office/mac/drawingml/2011/main" xmlns="" val="1"/>
            </a:ext>
          </a:extLst>
        </p:spPr>
        <p:txBody>
          <a:bodyPr wrap="square" lIns="20130" tIns="20130" rIns="20130" bIns="20130" anchor="ctr">
            <a:spAutoFit/>
          </a:bodyPr>
          <a:lstStyle/>
          <a:p>
            <a:pPr defTabSz="181175">
              <a:lnSpc>
                <a:spcPts val="3170"/>
              </a:lnSpc>
              <a:defRPr sz="7500" b="1">
                <a:solidFill>
                  <a:srgbClr val="5A3B96"/>
                </a:solidFill>
                <a:latin typeface="Open Sans"/>
                <a:ea typeface="Open Sans"/>
                <a:cs typeface="Open Sans"/>
                <a:sym typeface="Open Sans"/>
              </a:defRPr>
            </a:pPr>
            <a:r>
              <a:rPr lang="cs-CZ" sz="2972" b="1" spc="220" dirty="0">
                <a:effectLst>
                  <a:outerShdw blurRad="38100" dist="38100" dir="2700000" algn="tl">
                    <a:srgbClr val="000000">
                      <a:alpha val="43137"/>
                    </a:srgbClr>
                  </a:outerShdw>
                </a:effectLst>
              </a:rPr>
              <a:t>JAKÝ BY MĚL BÝT POMĚR </a:t>
            </a:r>
          </a:p>
          <a:p>
            <a:pPr defTabSz="181175">
              <a:lnSpc>
                <a:spcPts val="3170"/>
              </a:lnSpc>
              <a:defRPr sz="7500" b="1">
                <a:solidFill>
                  <a:srgbClr val="5A3B96"/>
                </a:solidFill>
                <a:latin typeface="Open Sans"/>
                <a:ea typeface="Open Sans"/>
                <a:cs typeface="Open Sans"/>
                <a:sym typeface="Open Sans"/>
              </a:defRPr>
            </a:pPr>
            <a:r>
              <a:rPr lang="cs-CZ" sz="2972" b="1" spc="220" dirty="0">
                <a:effectLst>
                  <a:outerShdw blurRad="38100" dist="38100" dir="2700000" algn="tl">
                    <a:srgbClr val="000000">
                      <a:alpha val="43137"/>
                    </a:srgbClr>
                  </a:outerShdw>
                </a:effectLst>
              </a:rPr>
              <a:t>OMEGA-6 A OMEGA-3</a:t>
            </a:r>
            <a:endParaRPr sz="2972" b="1" dirty="0">
              <a:effectLst>
                <a:outerShdw blurRad="38100" dist="38100" dir="2700000" algn="tl">
                  <a:srgbClr val="000000">
                    <a:alpha val="43137"/>
                  </a:srgbClr>
                </a:outerShdw>
              </a:effectLst>
            </a:endParaRPr>
          </a:p>
        </p:txBody>
      </p:sp>
      <p:pic>
        <p:nvPicPr>
          <p:cNvPr id="4" name="Obrázek 3">
            <a:extLst>
              <a:ext uri="{FF2B5EF4-FFF2-40B4-BE49-F238E27FC236}">
                <a16:creationId xmlns:a16="http://schemas.microsoft.com/office/drawing/2014/main" id="{5A371305-BFE5-493F-81C6-273D7030B5DB}"/>
              </a:ext>
            </a:extLst>
          </p:cNvPr>
          <p:cNvPicPr>
            <a:picLocks noChangeAspect="1"/>
          </p:cNvPicPr>
          <p:nvPr/>
        </p:nvPicPr>
        <p:blipFill>
          <a:blip r:embed="rId2"/>
          <a:stretch>
            <a:fillRect/>
          </a:stretch>
        </p:blipFill>
        <p:spPr>
          <a:xfrm>
            <a:off x="2181374" y="1729872"/>
            <a:ext cx="2934194" cy="2240122"/>
          </a:xfrm>
          <a:prstGeom prst="rect">
            <a:avLst/>
          </a:prstGeom>
        </p:spPr>
      </p:pic>
      <p:pic>
        <p:nvPicPr>
          <p:cNvPr id="5" name="Obrázek 4">
            <a:extLst>
              <a:ext uri="{FF2B5EF4-FFF2-40B4-BE49-F238E27FC236}">
                <a16:creationId xmlns:a16="http://schemas.microsoft.com/office/drawing/2014/main" id="{6FF373ED-3EFE-4B90-A2B6-F434988EFACF}"/>
              </a:ext>
            </a:extLst>
          </p:cNvPr>
          <p:cNvPicPr>
            <a:picLocks noChangeAspect="1"/>
          </p:cNvPicPr>
          <p:nvPr/>
        </p:nvPicPr>
        <p:blipFill>
          <a:blip r:embed="rId3"/>
          <a:stretch>
            <a:fillRect/>
          </a:stretch>
        </p:blipFill>
        <p:spPr>
          <a:xfrm>
            <a:off x="6137149" y="1656620"/>
            <a:ext cx="2582319" cy="2308218"/>
          </a:xfrm>
          <a:prstGeom prst="rect">
            <a:avLst/>
          </a:prstGeom>
        </p:spPr>
      </p:pic>
      <p:pic>
        <p:nvPicPr>
          <p:cNvPr id="6" name="Obrázek 5">
            <a:extLst>
              <a:ext uri="{FF2B5EF4-FFF2-40B4-BE49-F238E27FC236}">
                <a16:creationId xmlns:a16="http://schemas.microsoft.com/office/drawing/2014/main" id="{6C3DC17B-E1F4-4774-A3DE-DD0EF2127243}"/>
              </a:ext>
            </a:extLst>
          </p:cNvPr>
          <p:cNvPicPr>
            <a:picLocks noChangeAspect="1"/>
          </p:cNvPicPr>
          <p:nvPr/>
        </p:nvPicPr>
        <p:blipFill>
          <a:blip r:embed="rId4"/>
          <a:stretch>
            <a:fillRect/>
          </a:stretch>
        </p:blipFill>
        <p:spPr>
          <a:xfrm>
            <a:off x="2181374" y="3814960"/>
            <a:ext cx="2934194" cy="2240122"/>
          </a:xfrm>
          <a:prstGeom prst="rect">
            <a:avLst/>
          </a:prstGeom>
        </p:spPr>
      </p:pic>
      <p:pic>
        <p:nvPicPr>
          <p:cNvPr id="7" name="Obrázek 6">
            <a:extLst>
              <a:ext uri="{FF2B5EF4-FFF2-40B4-BE49-F238E27FC236}">
                <a16:creationId xmlns:a16="http://schemas.microsoft.com/office/drawing/2014/main" id="{302EC4A2-C473-46BF-BDDD-653316A80EE1}"/>
              </a:ext>
            </a:extLst>
          </p:cNvPr>
          <p:cNvPicPr>
            <a:picLocks noChangeAspect="1"/>
          </p:cNvPicPr>
          <p:nvPr/>
        </p:nvPicPr>
        <p:blipFill>
          <a:blip r:embed="rId5"/>
          <a:stretch>
            <a:fillRect/>
          </a:stretch>
        </p:blipFill>
        <p:spPr>
          <a:xfrm>
            <a:off x="6137149" y="3969994"/>
            <a:ext cx="2582319" cy="2062890"/>
          </a:xfrm>
          <a:prstGeom prst="rect">
            <a:avLst/>
          </a:prstGeom>
        </p:spPr>
      </p:pic>
      <p:pic>
        <p:nvPicPr>
          <p:cNvPr id="8" name="Obrázek 7">
            <a:extLst>
              <a:ext uri="{FF2B5EF4-FFF2-40B4-BE49-F238E27FC236}">
                <a16:creationId xmlns:a16="http://schemas.microsoft.com/office/drawing/2014/main" id="{484A656E-9DEB-481A-836A-178A6F3DA2A5}"/>
              </a:ext>
            </a:extLst>
          </p:cNvPr>
          <p:cNvPicPr>
            <a:picLocks noChangeAspect="1"/>
          </p:cNvPicPr>
          <p:nvPr/>
        </p:nvPicPr>
        <p:blipFill>
          <a:blip r:embed="rId6"/>
          <a:stretch>
            <a:fillRect/>
          </a:stretch>
        </p:blipFill>
        <p:spPr>
          <a:xfrm>
            <a:off x="7009360" y="4258129"/>
            <a:ext cx="837897" cy="856768"/>
          </a:xfrm>
          <a:prstGeom prst="rect">
            <a:avLst/>
          </a:prstGeom>
        </p:spPr>
      </p:pic>
      <p:sp>
        <p:nvSpPr>
          <p:cNvPr id="9" name="TextovéPole 8">
            <a:extLst>
              <a:ext uri="{FF2B5EF4-FFF2-40B4-BE49-F238E27FC236}">
                <a16:creationId xmlns:a16="http://schemas.microsoft.com/office/drawing/2014/main" id="{C8895CDE-C86C-43DF-8567-81165EE62F0F}"/>
              </a:ext>
            </a:extLst>
          </p:cNvPr>
          <p:cNvSpPr txBox="1"/>
          <p:nvPr/>
        </p:nvSpPr>
        <p:spPr>
          <a:xfrm>
            <a:off x="2287942" y="3964840"/>
            <a:ext cx="497321" cy="2845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0130" tIns="20130" rIns="20130" bIns="20130" numCol="1" spcCol="38100" rtlCol="0" anchor="ctr">
            <a:spAutoFit/>
          </a:bodyPr>
          <a:lstStyle/>
          <a:p>
            <a:pPr algn="ctr" defTabSz="327123" hangingPunct="0"/>
            <a:r>
              <a:rPr lang="cs-CZ" sz="1585" b="1" dirty="0">
                <a:solidFill>
                  <a:schemeClr val="bg1"/>
                </a:solidFill>
                <a:sym typeface="Helvetica Light"/>
              </a:rPr>
              <a:t>15:1</a:t>
            </a:r>
          </a:p>
        </p:txBody>
      </p:sp>
      <p:sp>
        <p:nvSpPr>
          <p:cNvPr id="12" name="TextovéPole 11">
            <a:extLst>
              <a:ext uri="{FF2B5EF4-FFF2-40B4-BE49-F238E27FC236}">
                <a16:creationId xmlns:a16="http://schemas.microsoft.com/office/drawing/2014/main" id="{3F8F45EB-A888-450E-AD79-EB970173AAFD}"/>
              </a:ext>
            </a:extLst>
          </p:cNvPr>
          <p:cNvSpPr txBox="1"/>
          <p:nvPr/>
        </p:nvSpPr>
        <p:spPr>
          <a:xfrm>
            <a:off x="6239253" y="4107123"/>
            <a:ext cx="497321" cy="2845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0130" tIns="20130" rIns="20130" bIns="20130" numCol="1" spcCol="38100" rtlCol="0" anchor="ctr">
            <a:spAutoFit/>
          </a:bodyPr>
          <a:lstStyle/>
          <a:p>
            <a:pPr algn="ctr" defTabSz="327123" hangingPunct="0"/>
            <a:r>
              <a:rPr lang="cs-CZ" sz="1585" b="1" dirty="0">
                <a:solidFill>
                  <a:schemeClr val="bg1"/>
                </a:solidFill>
              </a:rPr>
              <a:t>4</a:t>
            </a:r>
            <a:r>
              <a:rPr lang="cs-CZ" sz="1585" b="1" dirty="0">
                <a:solidFill>
                  <a:schemeClr val="bg1"/>
                </a:solidFill>
                <a:sym typeface="Helvetica Light"/>
              </a:rPr>
              <a:t>:1</a:t>
            </a:r>
          </a:p>
        </p:txBody>
      </p:sp>
    </p:spTree>
    <p:extLst>
      <p:ext uri="{BB962C8B-B14F-4D97-AF65-F5344CB8AC3E}">
        <p14:creationId xmlns:p14="http://schemas.microsoft.com/office/powerpoint/2010/main" val="34529034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Choose your Quadrant"/>
          <p:cNvSpPr txBox="1"/>
          <p:nvPr/>
        </p:nvSpPr>
        <p:spPr>
          <a:xfrm>
            <a:off x="275166" y="264567"/>
            <a:ext cx="11319942" cy="7826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376961">
              <a:lnSpc>
                <a:spcPts val="6500"/>
              </a:lnSpc>
              <a:defRPr sz="6000" b="1" spc="458">
                <a:solidFill>
                  <a:srgbClr val="0D0D0D"/>
                </a:solidFill>
                <a:effectLst>
                  <a:outerShdw blurRad="38100" dist="38100" dir="2700000" rotWithShape="0">
                    <a:srgbClr val="000000">
                      <a:alpha val="43137"/>
                    </a:srgbClr>
                  </a:outerShdw>
                </a:effectLst>
                <a:latin typeface="Arial"/>
                <a:ea typeface="Arial"/>
                <a:cs typeface="Arial"/>
                <a:sym typeface="Arial"/>
              </a:defRPr>
            </a:lvl1pPr>
          </a:lstStyle>
          <a:p>
            <a:r>
              <a:rPr sz="3638"/>
              <a:t>TESTOVACÍ METODA</a:t>
            </a:r>
          </a:p>
        </p:txBody>
      </p:sp>
      <p:sp>
        <p:nvSpPr>
          <p:cNvPr id="408" name="TextovéPole 8"/>
          <p:cNvSpPr txBox="1"/>
          <p:nvPr/>
        </p:nvSpPr>
        <p:spPr>
          <a:xfrm>
            <a:off x="1290918" y="4111674"/>
            <a:ext cx="627530" cy="34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defTabSz="680624">
              <a:defRPr sz="3200" b="1">
                <a:solidFill>
                  <a:srgbClr val="FFFFFF"/>
                </a:solidFill>
              </a:defRPr>
            </a:lvl1pPr>
          </a:lstStyle>
          <a:p>
            <a:r>
              <a:rPr sz="1940"/>
              <a:t>25:1</a:t>
            </a:r>
          </a:p>
        </p:txBody>
      </p:sp>
      <p:sp>
        <p:nvSpPr>
          <p:cNvPr id="409" name="TextovéPole 11"/>
          <p:cNvSpPr txBox="1"/>
          <p:nvPr/>
        </p:nvSpPr>
        <p:spPr>
          <a:xfrm>
            <a:off x="6276758" y="4291210"/>
            <a:ext cx="627530" cy="34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defTabSz="680624">
              <a:defRPr sz="3200" b="1">
                <a:solidFill>
                  <a:srgbClr val="FFFFFF"/>
                </a:solidFill>
              </a:defRPr>
            </a:lvl1pPr>
          </a:lstStyle>
          <a:p>
            <a:r>
              <a:rPr sz="1940"/>
              <a:t>4:1</a:t>
            </a:r>
          </a:p>
        </p:txBody>
      </p:sp>
      <p:sp>
        <p:nvSpPr>
          <p:cNvPr id="410" name="TextovéPole 2"/>
          <p:cNvSpPr txBox="1"/>
          <p:nvPr/>
        </p:nvSpPr>
        <p:spPr>
          <a:xfrm>
            <a:off x="439774" y="1212798"/>
            <a:ext cx="11266241" cy="20089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726" rIns="27726">
            <a:spAutoFit/>
          </a:bodyPr>
          <a:lstStyle/>
          <a:p>
            <a:pPr marL="346558" indent="-346558">
              <a:lnSpc>
                <a:spcPct val="150000"/>
              </a:lnSpc>
              <a:buSzPct val="100000"/>
              <a:buFont typeface="Arial"/>
              <a:buChar char="•"/>
              <a:defRPr sz="3600">
                <a:latin typeface="Arial"/>
                <a:ea typeface="Arial"/>
                <a:cs typeface="Arial"/>
                <a:sym typeface="Arial"/>
              </a:defRPr>
            </a:pPr>
            <a:r>
              <a:rPr sz="2183" dirty="0"/>
              <a:t>DBS – Dried Blood Spot</a:t>
            </a:r>
          </a:p>
          <a:p>
            <a:pPr marL="346558" indent="-346558">
              <a:lnSpc>
                <a:spcPct val="150000"/>
              </a:lnSpc>
              <a:buSzPct val="100000"/>
              <a:buFont typeface="Arial"/>
              <a:buChar char="•"/>
              <a:defRPr sz="3600">
                <a:latin typeface="Arial"/>
                <a:ea typeface="Arial"/>
                <a:cs typeface="Arial"/>
                <a:sym typeface="Arial"/>
              </a:defRPr>
            </a:pPr>
            <a:r>
              <a:rPr sz="2183" dirty="0" err="1"/>
              <a:t>Plynová</a:t>
            </a:r>
            <a:r>
              <a:rPr sz="2183" dirty="0"/>
              <a:t> </a:t>
            </a:r>
            <a:r>
              <a:rPr sz="2183" dirty="0" err="1"/>
              <a:t>chromatografie</a:t>
            </a:r>
            <a:r>
              <a:rPr sz="2183" dirty="0"/>
              <a:t> (robot Hamilton)</a:t>
            </a:r>
          </a:p>
          <a:p>
            <a:pPr marL="346558" indent="-346558">
              <a:lnSpc>
                <a:spcPct val="150000"/>
              </a:lnSpc>
              <a:buSzPct val="100000"/>
              <a:buFont typeface="Arial"/>
              <a:buChar char="•"/>
              <a:defRPr sz="3600">
                <a:latin typeface="Arial"/>
                <a:ea typeface="Arial"/>
                <a:cs typeface="Arial"/>
                <a:sym typeface="Arial"/>
              </a:defRPr>
            </a:pPr>
            <a:r>
              <a:rPr sz="2183" dirty="0" err="1"/>
              <a:t>Výhody</a:t>
            </a:r>
            <a:r>
              <a:rPr sz="2183" dirty="0"/>
              <a:t> </a:t>
            </a:r>
            <a:r>
              <a:rPr sz="2183" dirty="0" err="1"/>
              <a:t>testu</a:t>
            </a:r>
            <a:r>
              <a:rPr sz="2183" dirty="0"/>
              <a:t>?</a:t>
            </a:r>
          </a:p>
          <a:p>
            <a:pPr marL="901050" lvl="2" indent="-346558">
              <a:lnSpc>
                <a:spcPct val="150000"/>
              </a:lnSpc>
              <a:buSzPct val="100000"/>
              <a:buFont typeface="Arial"/>
              <a:buChar char="•"/>
              <a:defRPr sz="3300">
                <a:latin typeface="Arial"/>
                <a:ea typeface="Arial"/>
                <a:cs typeface="Arial"/>
                <a:sym typeface="Arial"/>
              </a:defRPr>
            </a:pPr>
            <a:r>
              <a:rPr sz="2001" dirty="0" err="1"/>
              <a:t>Jednoduchý</a:t>
            </a:r>
            <a:r>
              <a:rPr sz="2001" dirty="0"/>
              <a:t> | </a:t>
            </a:r>
            <a:r>
              <a:rPr sz="2001" dirty="0" err="1"/>
              <a:t>ekonomický</a:t>
            </a:r>
            <a:r>
              <a:rPr sz="2001" dirty="0"/>
              <a:t> | </a:t>
            </a:r>
            <a:r>
              <a:rPr lang="cs-CZ" sz="2001" dirty="0"/>
              <a:t>anonymní</a:t>
            </a:r>
            <a:endParaRPr sz="2001" dirty="0"/>
          </a:p>
        </p:txBody>
      </p:sp>
      <p:pic>
        <p:nvPicPr>
          <p:cNvPr id="411" name="Obrázek 10" descr="Obrázek 10"/>
          <p:cNvPicPr>
            <a:picLocks noChangeAspect="1"/>
          </p:cNvPicPr>
          <p:nvPr/>
        </p:nvPicPr>
        <p:blipFill>
          <a:blip r:embed="rId3"/>
          <a:stretch>
            <a:fillRect/>
          </a:stretch>
        </p:blipFill>
        <p:spPr>
          <a:xfrm>
            <a:off x="6888570" y="1168115"/>
            <a:ext cx="4867964" cy="3245310"/>
          </a:xfrm>
          <a:prstGeom prst="rect">
            <a:avLst/>
          </a:prstGeom>
          <a:ln w="12700">
            <a:miter lim="400000"/>
          </a:ln>
        </p:spPr>
      </p:pic>
      <p:pic>
        <p:nvPicPr>
          <p:cNvPr id="412" name="Obrázek 18" descr="Obrázek 18"/>
          <p:cNvPicPr>
            <a:picLocks noChangeAspect="1"/>
          </p:cNvPicPr>
          <p:nvPr/>
        </p:nvPicPr>
        <p:blipFill>
          <a:blip r:embed="rId4"/>
          <a:stretch>
            <a:fillRect/>
          </a:stretch>
        </p:blipFill>
        <p:spPr>
          <a:xfrm>
            <a:off x="412048" y="3174621"/>
            <a:ext cx="3356532" cy="2711045"/>
          </a:xfrm>
          <a:prstGeom prst="rect">
            <a:avLst/>
          </a:prstGeom>
          <a:ln w="12700">
            <a:miter lim="400000"/>
          </a:ln>
        </p:spPr>
      </p:pic>
      <p:pic>
        <p:nvPicPr>
          <p:cNvPr id="413" name="Obrázek 19" descr="Obrázek 19"/>
          <p:cNvPicPr>
            <a:picLocks noChangeAspect="1"/>
          </p:cNvPicPr>
          <p:nvPr/>
        </p:nvPicPr>
        <p:blipFill>
          <a:blip r:embed="rId5"/>
          <a:stretch>
            <a:fillRect/>
          </a:stretch>
        </p:blipFill>
        <p:spPr>
          <a:xfrm>
            <a:off x="3554395" y="3174621"/>
            <a:ext cx="3188788" cy="2711045"/>
          </a:xfrm>
          <a:prstGeom prst="rect">
            <a:avLst/>
          </a:prstGeom>
          <a:ln w="12700">
            <a:miter lim="400000"/>
          </a:ln>
        </p:spPr>
      </p:pic>
    </p:spTree>
    <p:extLst>
      <p:ext uri="{BB962C8B-B14F-4D97-AF65-F5344CB8AC3E}">
        <p14:creationId xmlns:p14="http://schemas.microsoft.com/office/powerpoint/2010/main" val="119312643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408"/>
                                        </p:tgtEl>
                                        <p:attrNameLst>
                                          <p:attrName>style.visibility</p:attrName>
                                        </p:attrNameLst>
                                      </p:cBhvr>
                                      <p:to>
                                        <p:strVal val="visible"/>
                                      </p:to>
                                    </p:set>
                                    <p:anim calcmode="lin" valueType="num">
                                      <p:cBhvr>
                                        <p:cTn id="7" dur="500" fill="hold"/>
                                        <p:tgtEl>
                                          <p:spTgt spid="408"/>
                                        </p:tgtEl>
                                        <p:attrNameLst>
                                          <p:attrName>ppt_x</p:attrName>
                                        </p:attrNameLst>
                                      </p:cBhvr>
                                      <p:tavLst>
                                        <p:tav tm="0">
                                          <p:val>
                                            <p:strVal val="#ppt_x"/>
                                          </p:val>
                                        </p:tav>
                                        <p:tav tm="100000">
                                          <p:val>
                                            <p:strVal val="#ppt_x"/>
                                          </p:val>
                                        </p:tav>
                                      </p:tavLst>
                                    </p:anim>
                                    <p:anim calcmode="lin" valueType="num">
                                      <p:cBhvr>
                                        <p:cTn id="8" dur="500" fill="hold"/>
                                        <p:tgtEl>
                                          <p:spTgt spid="40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iterate>
                                    <p:tmAbs val="0"/>
                                  </p:iterate>
                                  <p:childTnLst>
                                    <p:set>
                                      <p:cBhvr>
                                        <p:cTn id="11" fill="hold"/>
                                        <p:tgtEl>
                                          <p:spTgt spid="409"/>
                                        </p:tgtEl>
                                        <p:attrNameLst>
                                          <p:attrName>style.visibility</p:attrName>
                                        </p:attrNameLst>
                                      </p:cBhvr>
                                      <p:to>
                                        <p:strVal val="visible"/>
                                      </p:to>
                                    </p:set>
                                    <p:anim calcmode="lin" valueType="num">
                                      <p:cBhvr>
                                        <p:cTn id="12" dur="500" fill="hold"/>
                                        <p:tgtEl>
                                          <p:spTgt spid="409"/>
                                        </p:tgtEl>
                                        <p:attrNameLst>
                                          <p:attrName>ppt_x</p:attrName>
                                        </p:attrNameLst>
                                      </p:cBhvr>
                                      <p:tavLst>
                                        <p:tav tm="0">
                                          <p:val>
                                            <p:strVal val="#ppt_x"/>
                                          </p:val>
                                        </p:tav>
                                        <p:tav tm="100000">
                                          <p:val>
                                            <p:strVal val="#ppt_x"/>
                                          </p:val>
                                        </p:tav>
                                      </p:tavLst>
                                    </p:anim>
                                    <p:anim calcmode="lin" valueType="num">
                                      <p:cBhvr>
                                        <p:cTn id="13" dur="500" fill="hold"/>
                                        <p:tgtEl>
                                          <p:spTgt spid="40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410">
                                            <p:bg/>
                                          </p:spTgt>
                                        </p:tgtEl>
                                        <p:attrNameLst>
                                          <p:attrName>style.visibility</p:attrName>
                                        </p:attrNameLst>
                                      </p:cBhvr>
                                      <p:to>
                                        <p:strVal val="visible"/>
                                      </p:to>
                                    </p:set>
                                  </p:childTnLst>
                                </p:cTn>
                              </p:par>
                              <p:par>
                                <p:cTn id="18" presetID="1" presetClass="entr" presetSubtype="0" fill="hold" grpId="0" nodeType="withEffect">
                                  <p:stCondLst>
                                    <p:cond delay="0"/>
                                  </p:stCondLst>
                                  <p:iterate>
                                    <p:tmAbs val="0"/>
                                  </p:iterate>
                                  <p:childTnLst>
                                    <p:set>
                                      <p:cBhvr>
                                        <p:cTn id="19" fill="hold"/>
                                        <p:tgtEl>
                                          <p:spTgt spid="410">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4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p:tmAbs val="0"/>
                                  </p:iterate>
                                  <p:childTnLst>
                                    <p:set>
                                      <p:cBhvr>
                                        <p:cTn id="27" fill="hold"/>
                                        <p:tgtEl>
                                          <p:spTgt spid="4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iterate>
                                    <p:tmAbs val="0"/>
                                  </p:iterate>
                                  <p:childTnLst>
                                    <p:set>
                                      <p:cBhvr>
                                        <p:cTn id="31" fill="hold"/>
                                        <p:tgtEl>
                                          <p:spTgt spid="410">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iterate>
                                    <p:tmAbs val="0"/>
                                  </p:iterate>
                                  <p:childTnLst>
                                    <p:set>
                                      <p:cBhvr>
                                        <p:cTn id="35" fill="hold"/>
                                        <p:tgtEl>
                                          <p:spTgt spid="4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iterate>
                                    <p:tmAbs val="0"/>
                                  </p:iterate>
                                  <p:childTnLst>
                                    <p:set>
                                      <p:cBhvr>
                                        <p:cTn id="39" fill="hold"/>
                                        <p:tgtEl>
                                          <p:spTgt spid="410">
                                            <p:txEl>
                                              <p:pRg st="2" end="2"/>
                                            </p:txEl>
                                          </p:spTgt>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iterate>
                                    <p:tmAbs val="0"/>
                                  </p:iterate>
                                  <p:childTnLst>
                                    <p:set>
                                      <p:cBhvr>
                                        <p:cTn id="42" fill="hold"/>
                                        <p:tgtEl>
                                          <p:spTgt spid="4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 grpId="0" animBg="1" advAuto="0"/>
      <p:bldP spid="409" grpId="0" animBg="1" advAuto="0"/>
      <p:bldP spid="410" grpId="0" build="p" bldLvl="5" animBg="1" advAuto="0"/>
      <p:bldP spid="411" grpId="0" animBg="1" advAuto="0"/>
      <p:bldP spid="412" grpId="0" animBg="1" advAuto="0"/>
      <p:bldP spid="413"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zinzino-product-in-use-balancetest-Diana-HH8A8810-wide-75prc-150dpi.png" descr="zinzino-product-in-use-balancetest-Diana-HH8A8810-wide-75prc-150dpi.png"/>
          <p:cNvPicPr>
            <a:picLocks noChangeAspect="1"/>
          </p:cNvPicPr>
          <p:nvPr/>
        </p:nvPicPr>
        <p:blipFill>
          <a:blip r:embed="rId2"/>
          <a:srcRect l="15514" t="933" r="8023" b="2718"/>
          <a:stretch>
            <a:fillRect/>
          </a:stretch>
        </p:blipFill>
        <p:spPr>
          <a:xfrm>
            <a:off x="969309" y="793130"/>
            <a:ext cx="10253381" cy="5381154"/>
          </a:xfrm>
          <a:prstGeom prst="rect">
            <a:avLst/>
          </a:prstGeom>
          <a:ln w="12700">
            <a:miter lim="400000"/>
          </a:ln>
        </p:spPr>
      </p:pic>
      <p:sp>
        <p:nvSpPr>
          <p:cNvPr id="328" name="We have performed over…"/>
          <p:cNvSpPr txBox="1"/>
          <p:nvPr/>
        </p:nvSpPr>
        <p:spPr>
          <a:xfrm>
            <a:off x="1553105" y="1093810"/>
            <a:ext cx="5095824" cy="1504387"/>
          </a:xfrm>
          <a:prstGeom prst="rect">
            <a:avLst/>
          </a:prstGeom>
          <a:ln w="12700">
            <a:miter lim="400000"/>
          </a:ln>
          <a:extLst>
            <a:ext uri="{C572A759-6A51-4108-AA02-DFA0A04FC94B}">
              <ma14:wrappingTextBoxFlag xmlns:ma14="http://schemas.microsoft.com/office/mac/drawingml/2011/main" xmlns="" val="1"/>
            </a:ext>
          </a:extLst>
        </p:spPr>
        <p:txBody>
          <a:bodyPr wrap="square" lIns="20130" tIns="20130" rIns="20130" bIns="20130" anchor="ctr">
            <a:spAutoFit/>
          </a:bodyPr>
          <a:lstStyle/>
          <a:p>
            <a:pPr defTabSz="966244">
              <a:defRPr sz="6000" spc="420"/>
            </a:pPr>
            <a:r>
              <a:rPr lang="cs-CZ" sz="2378" spc="167" dirty="0">
                <a:solidFill>
                  <a:srgbClr val="000000"/>
                </a:solidFill>
                <a:latin typeface="Open Sans Light"/>
                <a:ea typeface="Open Sans Light"/>
                <a:cs typeface="Open Sans Light"/>
              </a:rPr>
              <a:t>Švédská společnost </a:t>
            </a:r>
            <a:r>
              <a:rPr lang="cs-CZ" sz="2378" spc="167" dirty="0" err="1">
                <a:solidFill>
                  <a:srgbClr val="000000"/>
                </a:solidFill>
                <a:latin typeface="Open Sans Light"/>
                <a:ea typeface="Open Sans Light"/>
                <a:cs typeface="Open Sans Light"/>
              </a:rPr>
              <a:t>Zinzino</a:t>
            </a:r>
            <a:r>
              <a:rPr lang="cs-CZ" sz="2378" spc="167" dirty="0">
                <a:solidFill>
                  <a:srgbClr val="000000"/>
                </a:solidFill>
                <a:latin typeface="Open Sans Light"/>
                <a:ea typeface="Open Sans Light"/>
                <a:cs typeface="Open Sans Light"/>
              </a:rPr>
              <a:t> AB </a:t>
            </a:r>
            <a:br>
              <a:rPr lang="es-ES" sz="2378" spc="167" dirty="0">
                <a:solidFill>
                  <a:srgbClr val="000000"/>
                </a:solidFill>
                <a:latin typeface="Open Sans Light"/>
                <a:ea typeface="Open Sans Light"/>
                <a:cs typeface="Open Sans Light"/>
              </a:rPr>
            </a:br>
            <a:r>
              <a:rPr lang="cs-CZ" sz="2378" b="1" spc="4" dirty="0">
                <a:solidFill>
                  <a:srgbClr val="000000"/>
                </a:solidFill>
                <a:latin typeface="Open Sans Bold"/>
                <a:ea typeface="Open Sans Bold"/>
                <a:cs typeface="Open Sans Bold"/>
              </a:rPr>
              <a:t>750 000+ testů</a:t>
            </a:r>
            <a:r>
              <a:rPr lang="en-US" sz="2378" b="1" spc="4" dirty="0">
                <a:solidFill>
                  <a:srgbClr val="000000"/>
                </a:solidFill>
                <a:latin typeface="Open Sans Bold"/>
                <a:ea typeface="Open Sans Bold"/>
                <a:cs typeface="Open Sans Bold"/>
              </a:rPr>
              <a:t> </a:t>
            </a:r>
            <a:r>
              <a:rPr lang="cs-CZ" sz="2378" b="1" spc="4" dirty="0">
                <a:solidFill>
                  <a:srgbClr val="000000"/>
                </a:solidFill>
                <a:latin typeface="Open Sans Bold"/>
                <a:ea typeface="Open Sans Bold"/>
                <a:cs typeface="Open Sans Bold"/>
              </a:rPr>
              <a:t>na </a:t>
            </a:r>
          </a:p>
          <a:p>
            <a:pPr defTabSz="966244">
              <a:defRPr sz="6000" spc="420"/>
            </a:pPr>
            <a:r>
              <a:rPr lang="cs-CZ" sz="2378" b="1" spc="4" dirty="0">
                <a:solidFill>
                  <a:srgbClr val="000000"/>
                </a:solidFill>
                <a:latin typeface="Open Sans Bold"/>
                <a:ea typeface="Open Sans Bold"/>
                <a:cs typeface="Open Sans Bold"/>
              </a:rPr>
              <a:t>Omega 3 index</a:t>
            </a:r>
            <a:br>
              <a:rPr lang="en-US" sz="2378" b="1" spc="4" dirty="0">
                <a:solidFill>
                  <a:srgbClr val="000000"/>
                </a:solidFill>
                <a:latin typeface="Open Sans Bold"/>
                <a:ea typeface="Open Sans Bold"/>
                <a:cs typeface="Open Sans Bold"/>
              </a:rPr>
            </a:br>
            <a:endParaRPr lang="cs-CZ" sz="2378" b="1" spc="4" dirty="0">
              <a:solidFill>
                <a:srgbClr val="000000"/>
              </a:solidFill>
              <a:latin typeface="Open Sans Bold"/>
              <a:ea typeface="Open Sans Bold"/>
              <a:cs typeface="Open Sans Bold"/>
            </a:endParaRPr>
          </a:p>
        </p:txBody>
      </p:sp>
    </p:spTree>
    <p:extLst>
      <p:ext uri="{BB962C8B-B14F-4D97-AF65-F5344CB8AC3E}">
        <p14:creationId xmlns:p14="http://schemas.microsoft.com/office/powerpoint/2010/main" val="392664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1798695_TF56160789" id="{8AF6F0AA-8C72-4967-968E-D4393B06EDB9}" vid="{ACB952D6-6656-4F55-89C5-890C0D27D2F3}"/>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{0A129692-4131-4852-8438-AE945CCBB072}tf56160789_win32</Template>
  <TotalTime>28394</TotalTime>
  <Words>1302</Words>
  <Application>Microsoft Office PowerPoint</Application>
  <PresentationFormat>Širokoúhlá obrazovka</PresentationFormat>
  <Paragraphs>144</Paragraphs>
  <Slides>28</Slides>
  <Notes>3</Notes>
  <HiddenSlides>0</HiddenSlides>
  <MMClips>0</MMClips>
  <ScaleCrop>false</ScaleCrop>
  <HeadingPairs>
    <vt:vector size="6" baseType="variant">
      <vt:variant>
        <vt:lpstr>Použitá písma</vt:lpstr>
      </vt:variant>
      <vt:variant>
        <vt:i4>14</vt:i4>
      </vt:variant>
      <vt:variant>
        <vt:lpstr>Motiv</vt:lpstr>
      </vt:variant>
      <vt:variant>
        <vt:i4>1</vt:i4>
      </vt:variant>
      <vt:variant>
        <vt:lpstr>Nadpisy snímků</vt:lpstr>
      </vt:variant>
      <vt:variant>
        <vt:i4>28</vt:i4>
      </vt:variant>
    </vt:vector>
  </HeadingPairs>
  <TitlesOfParts>
    <vt:vector size="43" baseType="lpstr">
      <vt:lpstr>Arial</vt:lpstr>
      <vt:lpstr>Avenir Next Medium</vt:lpstr>
      <vt:lpstr>Avenir Next Regular</vt:lpstr>
      <vt:lpstr>Bookman Old Style</vt:lpstr>
      <vt:lpstr>Calibri</vt:lpstr>
      <vt:lpstr>DIN Alternate Bold</vt:lpstr>
      <vt:lpstr>DIN Condensed Bold</vt:lpstr>
      <vt:lpstr>Franklin Gothic Book</vt:lpstr>
      <vt:lpstr>Lato</vt:lpstr>
      <vt:lpstr>Open Sans</vt:lpstr>
      <vt:lpstr>Open Sans Bold</vt:lpstr>
      <vt:lpstr>Open Sans Light</vt:lpstr>
      <vt:lpstr>Source Sans Pro</vt:lpstr>
      <vt:lpstr>Times New Roman</vt:lpstr>
      <vt:lpstr>1_RetrospectVTI</vt:lpstr>
      <vt:lpstr>Farmakologická výživa   Diagnostika  Omega 3 index  Rovnováha v praxi</vt:lpstr>
      <vt:lpstr>„Je to malý krok pro člověka, obrovský skok pro lidstvo“.</vt:lpstr>
      <vt:lpstr>zdroj: American Journal of Clinical Nutrition 16.6.2021  Michael I McBurney, Nathan L Tintle, Ramachandran S Vasan, Aleix Sala-Vila, William S Harris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Denis Tilesch</vt:lpstr>
      <vt:lpstr>Denis Tilesch</vt:lpstr>
      <vt:lpstr>Antistreptolysin O 917,5 norma 0,0 - 200,0 kU/l</vt:lpstr>
      <vt:lpstr>Alena Procházková</vt:lpstr>
      <vt:lpstr>Alena Procházková</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Farmakologická výživa pro sportovce  Diagnostika  Omega 3 index  Rovnováha v praxi</dc:title>
  <dc:creator>skodaadam21@gmail.com</dc:creator>
  <cp:lastModifiedBy>skodaadam21@gmail.com</cp:lastModifiedBy>
  <cp:revision>4</cp:revision>
  <dcterms:created xsi:type="dcterms:W3CDTF">2021-11-17T08:19:51Z</dcterms:created>
  <dcterms:modified xsi:type="dcterms:W3CDTF">2021-12-22T12:38:06Z</dcterms:modified>
</cp:coreProperties>
</file>