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444" r:id="rId2"/>
    <p:sldId id="2445" r:id="rId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19" y="3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9FB83-1DF1-4932-AC29-F3E365529325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574D-D081-40A7-B124-158C9C88B8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5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6E4C5-5092-47AC-9D46-6E98243BF13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35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B574D-D081-40A7-B124-158C9C88B80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948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01A64-11AC-2B5D-D963-1496AEC2C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03E3BC-594E-6099-22F2-5715F05F14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416DEC-5225-1F94-74CD-F53696A7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7DECC0-9C76-80A4-3302-F707C5B67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37A4DA-640E-C209-7F2A-F2DD3625A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78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AAEAD-7877-5A03-39D0-F7F7C7764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880EAB2-1A3D-BFC3-AE4B-F57ECE5E1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E532B2-73C0-4855-512C-508EB2BAF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4F21D5-73AF-77F4-1E25-8D364D22A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AAF1EB-8F2C-BB3A-0A80-4951EAE0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21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591680B-0A39-9F3B-4156-C16A7D983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0C4984-1689-0B15-C724-3FD1CDB58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2EF748-4331-0E62-91FB-C09DA800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8A708F-6ED3-1B24-CA8D-645CE01B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164DB5-8105-A130-0136-8BFE4EEC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96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20279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7536E-8142-CD1D-908B-16EF1F02E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990B7F-BCF3-F740-8C82-DAC654A4D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169B42-C6F3-E192-3E48-B51FB65E8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51161F-BE0C-1A7C-B34C-B908AF514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1D345B-E249-6495-7D60-41B5DB0D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29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FDA96-5A80-C37A-1EE1-E1141C18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76073F-092E-B82B-4987-70799088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E4E206-0245-44CE-10D8-4FFA01A7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086D2A-17A4-7FF5-EC81-8A77026E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74BEA-4F6E-B112-C2C0-BDC4348B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32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941DBB-7128-1DDF-4003-C2533398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EF7F32-45FB-C9A5-02C1-472C45078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3F88A1-CD4E-3B92-9EE3-FCCEEA101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8BD295-45C6-2447-B248-14A11B88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A7755E-88E6-6B9A-512B-E12F1F540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D483071-2DC4-B42E-723B-BAA4BB05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57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4F639-DFE2-A609-F6E3-6FECAF5C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028402-29C5-EAF4-CE24-182389B1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315216-027D-4353-AA91-37AE461B7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84D52BD-1AE7-3620-DB18-A93B7DE0A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68619F-49CB-9D8B-0B04-F39E40CDF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471AF63-1FE6-5989-5BE3-996881D2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CB72E95-E631-482F-5198-FB85D2D6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52468A9-FFAB-3BB5-FC5C-63CA1A99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5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81F4A-13F3-9B4D-4E5A-201A4B66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4B3807A-AB4D-9781-5C30-1EE10D0BF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71635B-5A63-9459-03AB-03C5297B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7BF8E6-59B4-712D-A8C1-4DF948AF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53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806CEAE-C00D-42C3-CC63-1113448CF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662347-C046-ED5D-FD04-C0DF08E6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1528A6-53D7-3025-24FE-C5EAC1FE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39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AE7DA-49FB-20FF-FA56-D28ADFF99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F54283-B596-20FC-A035-799B5B049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6903A6-D502-3293-9801-46A6D852F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B7A517-8ED8-4B8F-5E50-5148F9C9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2DF301-DC53-7A5D-1644-E8B20F4F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802250-6C15-1339-6DC4-5F4F7AF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927C2-7B41-ED78-FDA9-E4E461A7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15C64E9-EF16-D82A-A5A7-61E601F74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98076C-F9D4-8A02-BA1B-975907995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1F0A1-4347-A992-553A-FB262BD1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208CEF-DEF2-6AFB-8B12-9C8ACCDD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A87289-D2DD-6B44-8537-7D8FA15C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5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130BCA-C750-3236-2DB0-2010C997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2843BF-35D0-BB37-DF5F-A633EF6CF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8186D8-3000-A54C-2716-1476B29A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4751FE-2B08-44F9-BBAB-331CD94B729C}" type="datetimeFigureOut">
              <a:rPr lang="cs-CZ" smtClean="0"/>
              <a:t>22.09.2025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E8D6BA-8277-B9D8-F596-5C12A3F6E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277BBE-7E89-39E7-F7CC-0F71056C5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C309AB-16E5-4613-B705-2A901F52C5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3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20365" y="2562693"/>
            <a:ext cx="12319251" cy="2385082"/>
            <a:chOff x="-40517" y="-28575"/>
            <a:chExt cx="3922465" cy="746777"/>
          </a:xfrm>
        </p:grpSpPr>
        <p:sp>
          <p:nvSpPr>
            <p:cNvPr id="34" name="Freeform 34"/>
            <p:cNvSpPr/>
            <p:nvPr/>
          </p:nvSpPr>
          <p:spPr>
            <a:xfrm>
              <a:off x="-40517" y="6545"/>
              <a:ext cx="3881948" cy="711657"/>
            </a:xfrm>
            <a:custGeom>
              <a:avLst/>
              <a:gdLst/>
              <a:ahLst/>
              <a:cxnLst/>
              <a:rect l="l" t="t" r="r" b="b"/>
              <a:pathLst>
                <a:path w="3881948" h="711657">
                  <a:moveTo>
                    <a:pt x="0" y="0"/>
                  </a:moveTo>
                  <a:lnTo>
                    <a:pt x="3881948" y="0"/>
                  </a:lnTo>
                  <a:lnTo>
                    <a:pt x="3881948" y="711657"/>
                  </a:lnTo>
                  <a:lnTo>
                    <a:pt x="0" y="711657"/>
                  </a:lnTo>
                  <a:close/>
                </a:path>
              </a:pathLst>
            </a:custGeom>
            <a:solidFill>
              <a:srgbClr val="0097B2">
                <a:alpha val="10980"/>
              </a:srgbClr>
            </a:solidFill>
          </p:spPr>
          <p:txBody>
            <a:bodyPr/>
            <a:lstStyle/>
            <a:p>
              <a:endParaRPr lang="cs-CZ" sz="2178" dirty="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3881948" cy="74023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>
                <a:lnSpc>
                  <a:spcPts val="2287"/>
                </a:lnSpc>
              </a:pPr>
              <a:endParaRPr sz="2178" dirty="0"/>
            </a:p>
          </p:txBody>
        </p:sp>
      </p:grpSp>
      <p:grpSp>
        <p:nvGrpSpPr>
          <p:cNvPr id="135" name="Skupina 134">
            <a:extLst>
              <a:ext uri="{FF2B5EF4-FFF2-40B4-BE49-F238E27FC236}">
                <a16:creationId xmlns:a16="http://schemas.microsoft.com/office/drawing/2014/main" id="{DB4E30B3-B5C4-3F11-C204-FD3384F6D3D8}"/>
              </a:ext>
            </a:extLst>
          </p:cNvPr>
          <p:cNvGrpSpPr/>
          <p:nvPr/>
        </p:nvGrpSpPr>
        <p:grpSpPr>
          <a:xfrm>
            <a:off x="4884915" y="2738928"/>
            <a:ext cx="5033726" cy="1676857"/>
            <a:chOff x="7252796" y="2281291"/>
            <a:chExt cx="5033726" cy="1824964"/>
          </a:xfrm>
        </p:grpSpPr>
        <p:sp>
          <p:nvSpPr>
            <p:cNvPr id="72" name="TextBox 72"/>
            <p:cNvSpPr txBox="1"/>
            <p:nvPr/>
          </p:nvSpPr>
          <p:spPr>
            <a:xfrm>
              <a:off x="7326823" y="2885489"/>
              <a:ext cx="2622410" cy="2278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06"/>
                </a:lnSpc>
              </a:pP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7000</a:t>
              </a: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</a:t>
              </a: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10-30% COMMISSION</a:t>
              </a:r>
              <a:endParaRPr lang="en-US" sz="136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280673" y="3617208"/>
              <a:ext cx="2530289" cy="227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6"/>
                </a:lnSpc>
              </a:pP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15000</a:t>
              </a: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</a:t>
              </a: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O</a:t>
              </a: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TB (DT INCLUDED)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283281" y="3121128"/>
              <a:ext cx="5003241" cy="5131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906"/>
                </a:lnSpc>
              </a:pPr>
              <a:r>
                <a:rPr lang="en-US" sz="1362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12000</a:t>
              </a:r>
              <a:r>
                <a:rPr lang="cs-CZ" sz="1362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€     ANNUAL</a:t>
              </a:r>
              <a:r>
                <a:rPr lang="en-US" sz="1362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INCOME  </a:t>
              </a:r>
              <a:endParaRPr lang="cs-CZ" sz="1362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906"/>
                </a:lnSpc>
              </a:pP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126</a:t>
              </a: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00</a:t>
              </a: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€     ANNUAL Z4F</a:t>
              </a:r>
              <a:r>
                <a:rPr lang="en-US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1362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PRODUCTS</a:t>
              </a:r>
              <a:endParaRPr lang="en-US" sz="136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7276930" y="3898090"/>
              <a:ext cx="3995595" cy="208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18"/>
                </a:lnSpc>
              </a:pPr>
              <a:r>
                <a:rPr lang="en-US" sz="115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115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+ OTHER  BONUSES </a:t>
              </a:r>
              <a:r>
                <a:rPr lang="cs-CZ" sz="1156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Wingdings" panose="05000000000000000000" pitchFamily="2" charset="2"/>
                </a:rPr>
                <a:t></a:t>
              </a:r>
              <a:endParaRPr lang="en-US" sz="11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7252796" y="2281291"/>
              <a:ext cx="4101462" cy="2564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033"/>
                </a:lnSpc>
              </a:pPr>
              <a:r>
                <a:rPr lang="en-US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PROFIT</a:t>
              </a:r>
              <a:r>
                <a:rPr lang="cs-CZ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1-200 TOPTEAM +</a:t>
              </a:r>
              <a:r>
                <a:rPr lang="en-US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BONUSES</a:t>
              </a:r>
            </a:p>
          </p:txBody>
        </p:sp>
      </p:grpSp>
      <p:grpSp>
        <p:nvGrpSpPr>
          <p:cNvPr id="134" name="Skupina 133">
            <a:extLst>
              <a:ext uri="{FF2B5EF4-FFF2-40B4-BE49-F238E27FC236}">
                <a16:creationId xmlns:a16="http://schemas.microsoft.com/office/drawing/2014/main" id="{68E47A2B-E138-8A85-981C-46D96EB04A3E}"/>
              </a:ext>
            </a:extLst>
          </p:cNvPr>
          <p:cNvGrpSpPr/>
          <p:nvPr/>
        </p:nvGrpSpPr>
        <p:grpSpPr>
          <a:xfrm>
            <a:off x="229797" y="2733000"/>
            <a:ext cx="4788449" cy="1647481"/>
            <a:chOff x="445792" y="2299647"/>
            <a:chExt cx="4788449" cy="1647481"/>
          </a:xfrm>
        </p:grpSpPr>
        <p:sp>
          <p:nvSpPr>
            <p:cNvPr id="59" name="TextBox 59"/>
            <p:cNvSpPr txBox="1"/>
            <p:nvPr/>
          </p:nvSpPr>
          <p:spPr>
            <a:xfrm>
              <a:off x="547812" y="2804327"/>
              <a:ext cx="2432711" cy="241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22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1 - 24 C.P. = 10%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531123" y="3041386"/>
              <a:ext cx="2253825" cy="241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25 | ATEAM = 20%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2183388" y="3078841"/>
              <a:ext cx="2971753" cy="212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100€ + 100€</a:t>
              </a:r>
              <a:r>
                <a:rPr lang="cs-CZ" sz="12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              UPK REFUND</a:t>
              </a:r>
              <a:endParaRPr lang="en-US" sz="1200" b="1" dirty="0">
                <a:solidFill>
                  <a:srgbClr val="0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"/>
              </a:endParaRP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531123" y="3256058"/>
              <a:ext cx="2253825" cy="241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50 | PROTEAM = 25%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2188947" y="3293679"/>
              <a:ext cx="2960634" cy="212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200€ + 100€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48400" y="3474734"/>
              <a:ext cx="2253825" cy="241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100 | TOPTEAM = 30%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2198039" y="3510555"/>
              <a:ext cx="1261988" cy="212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400€ + 100€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445792" y="3705395"/>
              <a:ext cx="2253825" cy="2417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18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200 | TOPTEAM = 30%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2142263" y="3727024"/>
              <a:ext cx="3091978" cy="212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761"/>
                </a:lnSpc>
              </a:pPr>
              <a:r>
                <a:rPr lang="en-US" sz="12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1000€ +</a:t>
              </a:r>
              <a:r>
                <a:rPr lang="cs-CZ" sz="12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100€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3550012" y="3341928"/>
              <a:ext cx="1112503" cy="166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4"/>
                </a:lnSpc>
              </a:pPr>
              <a:r>
                <a:rPr lang="cs-CZ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</a:t>
              </a:r>
              <a:r>
                <a:rPr lang="en-US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500€</a:t>
              </a:r>
              <a:r>
                <a:rPr lang="cs-CZ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OTB</a:t>
              </a:r>
              <a:r>
                <a:rPr lang="en-US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3440990" y="3574509"/>
              <a:ext cx="1166252" cy="166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94"/>
                </a:lnSpc>
              </a:pPr>
              <a:r>
                <a:rPr lang="cs-CZ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</a:t>
              </a:r>
              <a:r>
                <a:rPr lang="en-US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10000€</a:t>
              </a:r>
              <a:r>
                <a:rPr lang="cs-CZ" sz="117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OTB</a:t>
              </a:r>
              <a:endParaRPr lang="en-US" sz="117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3460027" y="3751591"/>
              <a:ext cx="1572206" cy="1928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47"/>
                </a:lnSpc>
              </a:pPr>
              <a:r>
                <a:rPr lang="en-US" sz="1177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DIRECTOR TRIP (DT)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499490" y="2299647"/>
              <a:ext cx="3367796" cy="256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33"/>
                </a:lnSpc>
              </a:pPr>
              <a:r>
                <a:rPr lang="en-US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CUSTOMER POINTS PLAN</a:t>
              </a:r>
            </a:p>
          </p:txBody>
        </p:sp>
        <p:sp>
          <p:nvSpPr>
            <p:cNvPr id="104" name="TextovéPole 103">
              <a:extLst>
                <a:ext uri="{FF2B5EF4-FFF2-40B4-BE49-F238E27FC236}">
                  <a16:creationId xmlns:a16="http://schemas.microsoft.com/office/drawing/2014/main" id="{FE1F8EE0-9D27-F482-F3A9-938599B0A453}"/>
                </a:ext>
              </a:extLst>
            </p:cNvPr>
            <p:cNvSpPr txBox="1"/>
            <p:nvPr/>
          </p:nvSpPr>
          <p:spPr>
            <a:xfrm>
              <a:off x="1822856" y="2842439"/>
              <a:ext cx="2627178" cy="235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1219169" hangingPunct="0"/>
              <a:r>
                <a:rPr lang="cs-CZ" sz="1200" dirty="0" err="1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Income</a:t>
              </a:r>
              <a:r>
                <a:rPr lang="cs-CZ" sz="1200" dirty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 +  </a:t>
              </a:r>
              <a:r>
                <a:rPr lang="cs-CZ" sz="1200" dirty="0" err="1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Products</a:t>
              </a:r>
              <a:r>
                <a:rPr lang="cs-CZ" sz="1200" dirty="0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   +   </a:t>
              </a:r>
              <a:r>
                <a:rPr lang="cs-CZ" sz="1200" dirty="0" err="1"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t>Bonuses</a:t>
              </a:r>
              <a:endParaRPr lang="cs-CZ" sz="1200" dirty="0">
                <a:solidFill>
                  <a:srgbClr val="5E5E5E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Helvetica Neue"/>
              </a:endParaRPr>
            </a:p>
          </p:txBody>
        </p:sp>
      </p:grpSp>
      <p:grpSp>
        <p:nvGrpSpPr>
          <p:cNvPr id="138" name="Skupina 137">
            <a:extLst>
              <a:ext uri="{FF2B5EF4-FFF2-40B4-BE49-F238E27FC236}">
                <a16:creationId xmlns:a16="http://schemas.microsoft.com/office/drawing/2014/main" id="{628B7CA7-A4F3-23C8-4B9C-CF8BBD68449D}"/>
              </a:ext>
            </a:extLst>
          </p:cNvPr>
          <p:cNvGrpSpPr/>
          <p:nvPr/>
        </p:nvGrpSpPr>
        <p:grpSpPr>
          <a:xfrm>
            <a:off x="5002280" y="21517"/>
            <a:ext cx="9969354" cy="5239837"/>
            <a:chOff x="4273580" y="-26918"/>
            <a:chExt cx="10433276" cy="5814995"/>
          </a:xfrm>
        </p:grpSpPr>
        <p:sp>
          <p:nvSpPr>
            <p:cNvPr id="46" name="TextBox 46"/>
            <p:cNvSpPr txBox="1"/>
            <p:nvPr/>
          </p:nvSpPr>
          <p:spPr>
            <a:xfrm>
              <a:off x="8642591" y="2948712"/>
              <a:ext cx="2295987" cy="372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en-US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1169€</a:t>
              </a: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UPK</a:t>
              </a:r>
              <a:endParaRPr lang="en-US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8668789" y="5045681"/>
              <a:ext cx="3079274" cy="7423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71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Z4F</a:t>
              </a:r>
              <a:r>
                <a:rPr lang="cs-CZ" sz="9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Auto </a:t>
              </a:r>
              <a:r>
                <a:rPr lang="cs-CZ" sz="900" dirty="0" err="1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Order</a:t>
              </a:r>
              <a:r>
                <a:rPr lang="cs-CZ" sz="9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</a:t>
              </a:r>
              <a:r>
                <a:rPr lang="cs-CZ" sz="900" b="1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79</a:t>
              </a:r>
              <a:r>
                <a:rPr lang="en-US" sz="9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€</a:t>
              </a:r>
              <a:br>
                <a:rPr lang="cs-CZ" sz="9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r>
                <a:rPr lang="en-US" sz="9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300</a:t>
              </a:r>
              <a:r>
                <a:rPr lang="cs-CZ" sz="9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</a:t>
              </a:r>
              <a:r>
                <a:rPr lang="en-US" sz="9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</a:t>
              </a:r>
              <a:r>
                <a:rPr lang="cs-CZ" sz="9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9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B.OIL</a:t>
              </a:r>
              <a:r>
                <a:rPr lang="en-US" sz="9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9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+ </a:t>
              </a:r>
              <a:r>
                <a:rPr lang="en-US" sz="9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</a:t>
              </a:r>
              <a:r>
                <a:rPr lang="cs-CZ" sz="9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</a:t>
              </a:r>
              <a:r>
                <a:rPr lang="en-US" sz="9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ST</a:t>
              </a:r>
              <a:r>
                <a:rPr lang="en-US" sz="9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EVERY 4TH MONT</a:t>
              </a:r>
              <a:r>
                <a:rPr lang="cs-CZ" sz="9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 </a:t>
              </a:r>
              <a:endParaRPr lang="en-US" sz="9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2795"/>
                </a:lnSpc>
              </a:pPr>
              <a:r>
                <a:rPr lang="en-US" sz="2000" dirty="0">
                  <a:solidFill>
                    <a:srgbClr val="000000"/>
                  </a:solidFill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  <a:sym typeface="Open Sans"/>
                </a:rPr>
                <a:t> 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8428144" y="539641"/>
              <a:ext cx="2316960" cy="372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en-US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204€ </a:t>
              </a: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PREMIER</a:t>
              </a:r>
              <a:endParaRPr lang="en-US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8443077" y="1632354"/>
              <a:ext cx="2432149" cy="3721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95"/>
                </a:lnSpc>
              </a:pPr>
              <a:r>
                <a:rPr lang="en-US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42€</a:t>
              </a:r>
              <a:r>
                <a:rPr lang="cs-CZ" sz="1995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MONTHLY</a:t>
              </a:r>
              <a:endParaRPr lang="en-US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8443076" y="906293"/>
              <a:ext cx="6263780" cy="584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99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r>
                <a:rPr lang="cs-CZ" sz="99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TEST + 1 FREE FOR CHECK UP </a:t>
              </a:r>
              <a:b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99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 MONTHS </a:t>
              </a:r>
              <a:r>
                <a:rPr lang="cs-CZ" sz="9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</a:t>
              </a: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suply </a:t>
              </a:r>
              <a:r>
                <a:rPr lang="cs-CZ" sz="999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of</a:t>
              </a: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B.OILS</a:t>
              </a:r>
              <a:b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cs-CZ" sz="99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MONEY BACK GUARANTEE </a:t>
              </a:r>
              <a:r>
                <a:rPr lang="cs-CZ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= </a:t>
              </a:r>
              <a:r>
                <a:rPr lang="cs-CZ" sz="100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OMEGA BALANACE 3:1</a:t>
              </a:r>
              <a:endPara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4273580" y="17480"/>
              <a:ext cx="4133857" cy="7086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52"/>
                </a:lnSpc>
              </a:pPr>
              <a:r>
                <a:rPr lang="en-US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97% </a:t>
              </a:r>
              <a:r>
                <a:rPr lang="cs-CZ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TESTED </a:t>
              </a:r>
              <a:r>
                <a:rPr lang="en-US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PEOPLE</a:t>
              </a:r>
              <a:br>
                <a:rPr lang="cs-CZ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r>
                <a:rPr lang="cs-CZ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15:1 DISBALANCE </a:t>
              </a:r>
              <a:r>
                <a:rPr lang="cs-CZ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Wingdings" panose="05000000000000000000" pitchFamily="2" charset="2"/>
                </a:rPr>
                <a:t></a:t>
              </a:r>
              <a:br>
                <a:rPr lang="cs-CZ" sz="1180" b="1" dirty="0">
                  <a:solidFill>
                    <a:srgbClr val="C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endParaRPr lang="cs-CZ" sz="1180" b="1" dirty="0">
                <a:solidFill>
                  <a:srgbClr val="C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6340508" y="-26918"/>
              <a:ext cx="2316960" cy="9506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52"/>
                </a:lnSpc>
              </a:pPr>
              <a:r>
                <a:rPr lang="en-US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95%</a:t>
              </a:r>
              <a:r>
                <a:rPr lang="cs-CZ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RETESTED PEOPLE</a:t>
              </a:r>
              <a:br>
                <a:rPr lang="cs-CZ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r>
                <a:rPr lang="cs-CZ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3:1 BALANCE IN 120 DAYS </a:t>
              </a:r>
              <a:r>
                <a:rPr lang="cs-CZ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Wingdings" panose="05000000000000000000" pitchFamily="2" charset="2"/>
                </a:rPr>
                <a:t></a:t>
              </a:r>
            </a:p>
            <a:p>
              <a:pPr>
                <a:lnSpc>
                  <a:spcPts val="1652"/>
                </a:lnSpc>
              </a:pPr>
              <a:br>
                <a:rPr lang="cs-CZ" sz="1180" b="1" dirty="0">
                  <a:solidFill>
                    <a:srgbClr val="00B05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</a:br>
              <a:endParaRPr lang="en-US" sz="1180" b="1" dirty="0">
                <a:solidFill>
                  <a:srgbClr val="00B05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10070548" y="2978695"/>
              <a:ext cx="3083208" cy="3570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1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10*TEST</a:t>
              </a:r>
              <a:endParaRPr lang="cs-CZ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271"/>
                </a:lnSpc>
              </a:pPr>
              <a:r>
                <a:rPr lang="cs-CZ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15*300ML + 15*100 B</a:t>
              </a:r>
              <a:r>
                <a:rPr lang="cs-CZ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r>
                <a:rPr lang="en-US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</a:t>
              </a:r>
              <a:r>
                <a:rPr lang="cs-CZ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IL</a:t>
              </a:r>
              <a:endParaRPr lang="en-US" sz="90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9223894-BA01-98F5-1C83-6C4DAA7FBBCC}"/>
              </a:ext>
            </a:extLst>
          </p:cNvPr>
          <p:cNvGrpSpPr/>
          <p:nvPr/>
        </p:nvGrpSpPr>
        <p:grpSpPr>
          <a:xfrm>
            <a:off x="20365" y="111882"/>
            <a:ext cx="5105150" cy="2716501"/>
            <a:chOff x="186283" y="190158"/>
            <a:chExt cx="4245881" cy="2290401"/>
          </a:xfrm>
        </p:grpSpPr>
        <p:sp>
          <p:nvSpPr>
            <p:cNvPr id="77" name="TextBox 77"/>
            <p:cNvSpPr txBox="1"/>
            <p:nvPr/>
          </p:nvSpPr>
          <p:spPr>
            <a:xfrm>
              <a:off x="1012590" y="190158"/>
              <a:ext cx="3367796" cy="240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33"/>
                </a:lnSpc>
              </a:pPr>
              <a:r>
                <a:rPr lang="en-US" sz="1452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DO YOU KNOW BALANCE CONCEPT?</a:t>
              </a:r>
            </a:p>
          </p:txBody>
        </p:sp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59BF661-47DA-A881-0EEF-83B21E205B90}"/>
                </a:ext>
              </a:extLst>
            </p:cNvPr>
            <p:cNvGrpSpPr/>
            <p:nvPr/>
          </p:nvGrpSpPr>
          <p:grpSpPr>
            <a:xfrm>
              <a:off x="186283" y="423389"/>
              <a:ext cx="4245881" cy="2057170"/>
              <a:chOff x="186283" y="423389"/>
              <a:chExt cx="4245881" cy="2057170"/>
            </a:xfrm>
          </p:grpSpPr>
          <p:sp>
            <p:nvSpPr>
              <p:cNvPr id="81" name="TextBox 81"/>
              <p:cNvSpPr txBox="1"/>
              <p:nvPr/>
            </p:nvSpPr>
            <p:spPr>
              <a:xfrm>
                <a:off x="942622" y="423389"/>
                <a:ext cx="2818171" cy="4865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1524"/>
                  </a:lnSpc>
                </a:pPr>
                <a:r>
                  <a:rPr lang="en-US" sz="1088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OMEGA BALANCE IN CELLS</a:t>
                </a:r>
                <a:r>
                  <a:rPr lang="cs-CZ" sz="1088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</a:p>
              <a:p>
                <a:pPr algn="ctr">
                  <a:lnSpc>
                    <a:spcPts val="1524"/>
                  </a:lnSpc>
                </a:pPr>
                <a:r>
                  <a:rPr lang="cs-CZ" sz="1088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=</a:t>
                </a:r>
              </a:p>
              <a:p>
                <a:pPr algn="ctr">
                  <a:lnSpc>
                    <a:spcPts val="1524"/>
                  </a:lnSpc>
                </a:pPr>
                <a:r>
                  <a:rPr lang="cs-CZ" sz="1088" b="1" dirty="0">
                    <a:solidFill>
                      <a:srgbClr val="065361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   NUTRIENTS ABSORPTION</a:t>
                </a:r>
                <a:r>
                  <a:rPr lang="cs-CZ" sz="1400" dirty="0"/>
                  <a:t>❤️</a:t>
                </a:r>
                <a:endParaRPr lang="en-US" sz="1400" b="1" dirty="0">
                  <a:solidFill>
                    <a:srgbClr val="065361"/>
                  </a:solidFill>
                  <a:latin typeface="Open Sans Bold"/>
                  <a:ea typeface="Open Sans Bold"/>
                  <a:cs typeface="Open Sans Bold"/>
                  <a:sym typeface="Open Sans Bold"/>
                </a:endParaRPr>
              </a:p>
            </p:txBody>
          </p:sp>
          <p:pic>
            <p:nvPicPr>
              <p:cNvPr id="112" name="Green-cell-with-layers.jpeg" descr="Green-cell-with-layers.jpeg">
                <a:extLst>
                  <a:ext uri="{FF2B5EF4-FFF2-40B4-BE49-F238E27FC236}">
                    <a16:creationId xmlns:a16="http://schemas.microsoft.com/office/drawing/2014/main" id="{E2619E83-43D6-AAB7-23B5-EFECC58A1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732"/>
              <a:stretch>
                <a:fillRect/>
              </a:stretch>
            </p:blipFill>
            <p:spPr>
              <a:xfrm>
                <a:off x="2610108" y="950769"/>
                <a:ext cx="1013002" cy="8849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7" name="TextBox 80">
                <a:extLst>
                  <a:ext uri="{FF2B5EF4-FFF2-40B4-BE49-F238E27FC236}">
                    <a16:creationId xmlns:a16="http://schemas.microsoft.com/office/drawing/2014/main" id="{47F494CD-D58C-A952-055A-113132C45092}"/>
                  </a:ext>
                </a:extLst>
              </p:cNvPr>
              <p:cNvSpPr txBox="1"/>
              <p:nvPr/>
            </p:nvSpPr>
            <p:spPr>
              <a:xfrm>
                <a:off x="1225228" y="1917336"/>
                <a:ext cx="3206936" cy="56322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271"/>
                  </a:lnSpc>
                </a:pPr>
                <a:r>
                  <a:rPr lang="el-GR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Ω</a:t>
                </a:r>
                <a:r>
                  <a:rPr lang="cs-CZ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6 vs </a:t>
                </a:r>
                <a:r>
                  <a:rPr lang="el-GR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Ω</a:t>
                </a:r>
                <a:r>
                  <a:rPr lang="cs-CZ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 </a:t>
                </a:r>
                <a:r>
                  <a:rPr lang="en-US" sz="10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|</a:t>
                </a:r>
                <a:r>
                  <a:rPr lang="cs-CZ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</a:t>
                </a:r>
                <a:r>
                  <a:rPr lang="cs-CZ" sz="907" b="1" dirty="0">
                    <a:solidFill>
                      <a:srgbClr val="00B05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3:1 BALANCE </a:t>
                </a:r>
                <a:r>
                  <a:rPr lang="en-US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=</a:t>
                </a:r>
                <a:r>
                  <a:rPr lang="cs-CZ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INTERNATIONAL MEDICAL </a:t>
                </a:r>
                <a:r>
                  <a:rPr lang="cs-CZ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NORM</a:t>
                </a:r>
                <a:br>
                  <a:rPr lang="cs-CZ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</a:br>
                <a:r>
                  <a:rPr lang="cs-CZ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NAME OF TEST </a:t>
                </a:r>
                <a:r>
                  <a:rPr lang="el-GR" sz="10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Ω3 </a:t>
                </a:r>
                <a:r>
                  <a:rPr lang="cs-CZ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INDEX </a:t>
                </a:r>
                <a:r>
                  <a:rPr lang="cs-CZ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/ CERTIFIED </a:t>
                </a:r>
                <a:r>
                  <a:rPr lang="cs-CZ" sz="907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DBS</a:t>
                </a:r>
                <a:r>
                  <a:rPr lang="cs-CZ" sz="907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METHOD</a:t>
                </a:r>
              </a:p>
              <a:p>
                <a:pPr>
                  <a:lnSpc>
                    <a:spcPts val="1271"/>
                  </a:lnSpc>
                </a:pPr>
                <a:r>
                  <a:rPr lang="cs-CZ" sz="900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BALANCEOIL+ </a:t>
                </a:r>
                <a:r>
                  <a:rPr lang="cs-CZ" sz="9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= </a:t>
                </a:r>
                <a:r>
                  <a:rPr lang="el-GR" sz="9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Ω</a:t>
                </a:r>
                <a:r>
                  <a:rPr lang="cs-CZ" sz="9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3 </a:t>
                </a:r>
                <a:r>
                  <a:rPr lang="en-US" sz="9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</a:t>
                </a:r>
                <a:r>
                  <a:rPr lang="cs-CZ" sz="9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OLIVE </a:t>
                </a:r>
                <a:r>
                  <a:rPr lang="en-US" sz="900" b="1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POLYPHENOLS</a:t>
                </a:r>
              </a:p>
              <a:p>
                <a:pPr>
                  <a:lnSpc>
                    <a:spcPts val="1271"/>
                  </a:lnSpc>
                </a:pPr>
                <a:endParaRPr lang="en-US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23" name="Reduced function">
                <a:extLst>
                  <a:ext uri="{FF2B5EF4-FFF2-40B4-BE49-F238E27FC236}">
                    <a16:creationId xmlns:a16="http://schemas.microsoft.com/office/drawing/2014/main" id="{DC6741D9-A0A1-66FB-9901-A3FC9075FC5D}"/>
                  </a:ext>
                </a:extLst>
              </p:cNvPr>
              <p:cNvSpPr txBox="1"/>
              <p:nvPr/>
            </p:nvSpPr>
            <p:spPr>
              <a:xfrm>
                <a:off x="2413521" y="711865"/>
                <a:ext cx="589868" cy="1404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wp="http://schemas.openxmlformats.org/drawingml/2006/wordprocessingDrawing" xmlns:w="http://schemas.openxmlformats.org/wordprocessingml/2006/main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defTabSz="2438338">
                  <a:defRPr sz="3000" cap="all">
                    <a:latin typeface="Open Sans Semibold"/>
                    <a:ea typeface="Open Sans Semibold"/>
                    <a:cs typeface="Open Sans Semibold"/>
                    <a:sym typeface="Open Sans Semibold"/>
                  </a:defRPr>
                </a:lvl1pPr>
              </a:lstStyle>
              <a:p>
                <a:endParaRPr lang="cs-CZ" sz="15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5" name="Obrázek 104">
                <a:extLst>
                  <a:ext uri="{FF2B5EF4-FFF2-40B4-BE49-F238E27FC236}">
                    <a16:creationId xmlns:a16="http://schemas.microsoft.com/office/drawing/2014/main" id="{DD490D3D-78DF-881B-E8CB-DEFA840CD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5228" y="916468"/>
                <a:ext cx="1334252" cy="945202"/>
              </a:xfrm>
              <a:prstGeom prst="rect">
                <a:avLst/>
              </a:prstGeom>
            </p:spPr>
          </p:pic>
          <p:pic>
            <p:nvPicPr>
              <p:cNvPr id="109" name="Red-cell-with-layers.jpeg" descr="Red-cell-with-layers.jpeg">
                <a:extLst>
                  <a:ext uri="{FF2B5EF4-FFF2-40B4-BE49-F238E27FC236}">
                    <a16:creationId xmlns:a16="http://schemas.microsoft.com/office/drawing/2014/main" id="{3E87B98B-69F4-4243-FAD1-8452FB8D4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5474"/>
              <a:stretch>
                <a:fillRect/>
              </a:stretch>
            </p:blipFill>
            <p:spPr>
              <a:xfrm>
                <a:off x="186283" y="956437"/>
                <a:ext cx="988278" cy="863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9" name="Gruppera" descr="Gruppera">
                <a:extLst>
                  <a:ext uri="{FF2B5EF4-FFF2-40B4-BE49-F238E27FC236}">
                    <a16:creationId xmlns:a16="http://schemas.microsoft.com/office/drawing/2014/main" id="{C6A1102D-7260-3DDC-3F3D-B98C89A987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9429" r="9429"/>
              <a:stretch>
                <a:fillRect/>
              </a:stretch>
            </p:blipFill>
            <p:spPr>
              <a:xfrm>
                <a:off x="3547155" y="895803"/>
                <a:ext cx="731714" cy="11124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41" name="Skupina 140">
            <a:extLst>
              <a:ext uri="{FF2B5EF4-FFF2-40B4-BE49-F238E27FC236}">
                <a16:creationId xmlns:a16="http://schemas.microsoft.com/office/drawing/2014/main" id="{2E3B219F-4922-2312-2028-F980D1473639}"/>
              </a:ext>
            </a:extLst>
          </p:cNvPr>
          <p:cNvGrpSpPr/>
          <p:nvPr/>
        </p:nvGrpSpPr>
        <p:grpSpPr>
          <a:xfrm>
            <a:off x="917165" y="4963942"/>
            <a:ext cx="1967888" cy="1731033"/>
            <a:chOff x="1401825" y="4893145"/>
            <a:chExt cx="1967888" cy="1731033"/>
          </a:xfrm>
        </p:grpSpPr>
        <p:pic>
          <p:nvPicPr>
            <p:cNvPr id="137" name="Obrázek 136" descr="Obsah obrázku vzor, čtverec, Grafika, pixel&#10;&#10;Obsah vygenerovaný umělou inteligencí může být nesprávný.">
              <a:extLst>
                <a:ext uri="{FF2B5EF4-FFF2-40B4-BE49-F238E27FC236}">
                  <a16:creationId xmlns:a16="http://schemas.microsoft.com/office/drawing/2014/main" id="{DA24FA2B-1E22-3B78-8A41-C1D6AF2C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5213" y="4893145"/>
              <a:ext cx="1408176" cy="1408176"/>
            </a:xfrm>
            <a:prstGeom prst="rect">
              <a:avLst/>
            </a:prstGeom>
          </p:spPr>
        </p:pic>
        <p:sp>
          <p:nvSpPr>
            <p:cNvPr id="140" name="TextovéPole 139">
              <a:extLst>
                <a:ext uri="{FF2B5EF4-FFF2-40B4-BE49-F238E27FC236}">
                  <a16:creationId xmlns:a16="http://schemas.microsoft.com/office/drawing/2014/main" id="{7FC85053-7BB9-658C-8401-348F9B381C11}"/>
                </a:ext>
              </a:extLst>
            </p:cNvPr>
            <p:cNvSpPr txBox="1"/>
            <p:nvPr/>
          </p:nvSpPr>
          <p:spPr>
            <a:xfrm>
              <a:off x="1401825" y="6254846"/>
              <a:ext cx="1967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 ZINZINO TOOLS</a:t>
              </a:r>
            </a:p>
          </p:txBody>
        </p:sp>
      </p:grpSp>
      <p:pic>
        <p:nvPicPr>
          <p:cNvPr id="102" name="Obrázek 101">
            <a:extLst>
              <a:ext uri="{FF2B5EF4-FFF2-40B4-BE49-F238E27FC236}">
                <a16:creationId xmlns:a16="http://schemas.microsoft.com/office/drawing/2014/main" id="{150FC213-3D43-5655-CA99-494CA0F180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493" y="592580"/>
            <a:ext cx="3947085" cy="1967064"/>
          </a:xfrm>
          <a:prstGeom prst="rect">
            <a:avLst/>
          </a:prstGeom>
        </p:spPr>
      </p:pic>
      <p:pic>
        <p:nvPicPr>
          <p:cNvPr id="119" name="Obrázek 118">
            <a:extLst>
              <a:ext uri="{FF2B5EF4-FFF2-40B4-BE49-F238E27FC236}">
                <a16:creationId xmlns:a16="http://schemas.microsoft.com/office/drawing/2014/main" id="{4E279615-D5CD-E2AC-41EA-9E7C6832D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1235" y="3056083"/>
            <a:ext cx="2749623" cy="1509457"/>
          </a:xfrm>
          <a:prstGeom prst="rect">
            <a:avLst/>
          </a:prstGeom>
        </p:spPr>
      </p:pic>
      <p:grpSp>
        <p:nvGrpSpPr>
          <p:cNvPr id="110" name="Skupina 109">
            <a:extLst>
              <a:ext uri="{FF2B5EF4-FFF2-40B4-BE49-F238E27FC236}">
                <a16:creationId xmlns:a16="http://schemas.microsoft.com/office/drawing/2014/main" id="{3D621D8C-F327-8518-AB85-20FE4EADB76A}"/>
              </a:ext>
            </a:extLst>
          </p:cNvPr>
          <p:cNvGrpSpPr/>
          <p:nvPr/>
        </p:nvGrpSpPr>
        <p:grpSpPr>
          <a:xfrm>
            <a:off x="3407589" y="4915054"/>
            <a:ext cx="5431939" cy="1602752"/>
            <a:chOff x="6905527" y="3762816"/>
            <a:chExt cx="5431939" cy="1497197"/>
          </a:xfrm>
        </p:grpSpPr>
        <p:grpSp>
          <p:nvGrpSpPr>
            <p:cNvPr id="111" name="Group 23">
              <a:extLst>
                <a:ext uri="{FF2B5EF4-FFF2-40B4-BE49-F238E27FC236}">
                  <a16:creationId xmlns:a16="http://schemas.microsoft.com/office/drawing/2014/main" id="{4BC679A3-AD8C-A3BC-6C0F-BCB3C7BF7582}"/>
                </a:ext>
              </a:extLst>
            </p:cNvPr>
            <p:cNvGrpSpPr/>
            <p:nvPr/>
          </p:nvGrpSpPr>
          <p:grpSpPr>
            <a:xfrm>
              <a:off x="6905527" y="3762816"/>
              <a:ext cx="5413162" cy="809721"/>
              <a:chOff x="0" y="-28575"/>
              <a:chExt cx="4169969" cy="319741"/>
            </a:xfrm>
          </p:grpSpPr>
          <p:sp>
            <p:nvSpPr>
              <p:cNvPr id="132" name="Freeform 24">
                <a:extLst>
                  <a:ext uri="{FF2B5EF4-FFF2-40B4-BE49-F238E27FC236}">
                    <a16:creationId xmlns:a16="http://schemas.microsoft.com/office/drawing/2014/main" id="{0689DBE1-917D-9015-F74F-9AB02AAF67A7}"/>
                  </a:ext>
                </a:extLst>
              </p:cNvPr>
              <p:cNvSpPr/>
              <p:nvPr/>
            </p:nvSpPr>
            <p:spPr>
              <a:xfrm>
                <a:off x="126956" y="6318"/>
                <a:ext cx="4043013" cy="284848"/>
              </a:xfrm>
              <a:custGeom>
                <a:avLst/>
                <a:gdLst/>
                <a:ahLst/>
                <a:cxnLst/>
                <a:rect l="l" t="t" r="r" b="b"/>
                <a:pathLst>
                  <a:path w="4043013" h="284848">
                    <a:moveTo>
                      <a:pt x="0" y="0"/>
                    </a:moveTo>
                    <a:lnTo>
                      <a:pt x="4043013" y="0"/>
                    </a:lnTo>
                    <a:lnTo>
                      <a:pt x="4043013" y="284848"/>
                    </a:lnTo>
                    <a:lnTo>
                      <a:pt x="0" y="284848"/>
                    </a:lnTo>
                    <a:close/>
                  </a:path>
                </a:pathLst>
              </a:custGeom>
              <a:solidFill>
                <a:srgbClr val="D1E4E7"/>
              </a:solidFill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133" name="TextBox 25">
                <a:extLst>
                  <a:ext uri="{FF2B5EF4-FFF2-40B4-BE49-F238E27FC236}">
                    <a16:creationId xmlns:a16="http://schemas.microsoft.com/office/drawing/2014/main" id="{8DFC30CA-F1F0-818A-E13C-46EFA1376B8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043013" cy="313423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287"/>
                  </a:lnSpc>
                </a:pPr>
                <a:endParaRPr sz="2178"/>
              </a:p>
            </p:txBody>
          </p:sp>
        </p:grpSp>
        <p:sp>
          <p:nvSpPr>
            <p:cNvPr id="113" name="TextBox 26">
              <a:extLst>
                <a:ext uri="{FF2B5EF4-FFF2-40B4-BE49-F238E27FC236}">
                  <a16:creationId xmlns:a16="http://schemas.microsoft.com/office/drawing/2014/main" id="{0980F494-841B-7F17-4A4C-5DF6C11234E6}"/>
                </a:ext>
              </a:extLst>
            </p:cNvPr>
            <p:cNvSpPr txBox="1"/>
            <p:nvPr/>
          </p:nvSpPr>
          <p:spPr>
            <a:xfrm>
              <a:off x="8516911" y="3845667"/>
              <a:ext cx="2430908" cy="262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1543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WEALTH CREATION PLAN</a:t>
              </a:r>
            </a:p>
          </p:txBody>
        </p:sp>
        <p:sp>
          <p:nvSpPr>
            <p:cNvPr id="114" name="TextBox 27">
              <a:extLst>
                <a:ext uri="{FF2B5EF4-FFF2-40B4-BE49-F238E27FC236}">
                  <a16:creationId xmlns:a16="http://schemas.microsoft.com/office/drawing/2014/main" id="{36E7A124-ACD9-0560-7D88-D2D57C1CF8FD}"/>
                </a:ext>
              </a:extLst>
            </p:cNvPr>
            <p:cNvSpPr txBox="1"/>
            <p:nvPr/>
          </p:nvSpPr>
          <p:spPr>
            <a:xfrm>
              <a:off x="6943690" y="4680089"/>
              <a:ext cx="5135886" cy="168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8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PRESIDENT | 200 000</a:t>
              </a:r>
              <a:r>
                <a:rPr lang="cs-CZ" sz="108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8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 </a:t>
              </a:r>
            </a:p>
          </p:txBody>
        </p:sp>
        <p:sp>
          <p:nvSpPr>
            <p:cNvPr id="115" name="TextBox 28">
              <a:extLst>
                <a:ext uri="{FF2B5EF4-FFF2-40B4-BE49-F238E27FC236}">
                  <a16:creationId xmlns:a16="http://schemas.microsoft.com/office/drawing/2014/main" id="{3D03DADA-73F9-E4B0-82C8-B20F1FC1E993}"/>
                </a:ext>
              </a:extLst>
            </p:cNvPr>
            <p:cNvSpPr txBox="1"/>
            <p:nvPr/>
          </p:nvSpPr>
          <p:spPr>
            <a:xfrm>
              <a:off x="7256232" y="4882002"/>
              <a:ext cx="4876555" cy="180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ELITE | 300 000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 </a:t>
              </a:r>
            </a:p>
          </p:txBody>
        </p:sp>
        <p:sp>
          <p:nvSpPr>
            <p:cNvPr id="116" name="TextBox 29">
              <a:extLst>
                <a:ext uri="{FF2B5EF4-FFF2-40B4-BE49-F238E27FC236}">
                  <a16:creationId xmlns:a16="http://schemas.microsoft.com/office/drawing/2014/main" id="{5556B9D9-4AFC-DAEA-1FC1-1FFE7A264F76}"/>
                </a:ext>
              </a:extLst>
            </p:cNvPr>
            <p:cNvSpPr txBox="1"/>
            <p:nvPr/>
          </p:nvSpPr>
          <p:spPr>
            <a:xfrm>
              <a:off x="7006016" y="5079707"/>
              <a:ext cx="5195872" cy="180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GLOBAL | 500 000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€ </a:t>
              </a:r>
            </a:p>
          </p:txBody>
        </p:sp>
        <p:sp>
          <p:nvSpPr>
            <p:cNvPr id="118" name="TextBox 35">
              <a:extLst>
                <a:ext uri="{FF2B5EF4-FFF2-40B4-BE49-F238E27FC236}">
                  <a16:creationId xmlns:a16="http://schemas.microsoft.com/office/drawing/2014/main" id="{BD45B2E5-9E06-5ACD-9357-265F56882D37}"/>
                </a:ext>
              </a:extLst>
            </p:cNvPr>
            <p:cNvSpPr txBox="1"/>
            <p:nvPr/>
          </p:nvSpPr>
          <p:spPr>
            <a:xfrm>
              <a:off x="7089109" y="4129975"/>
              <a:ext cx="5248357" cy="168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5"/>
                </a:lnSpc>
              </a:pP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MONEY FOR ZINZINO </a:t>
              </a:r>
              <a:r>
                <a:rPr lang="en-US" sz="108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SHARES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 = </a:t>
              </a: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PASSIVE INCOME FROM </a:t>
              </a:r>
              <a:r>
                <a:rPr lang="cs-CZ" sz="1089" b="1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DIVIDENDS</a:t>
              </a:r>
              <a:endParaRPr lang="en-US" sz="1089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24" name="Artboard 1 copy 5.png" descr="Artboard 1 copy 5.png">
            <a:extLst>
              <a:ext uri="{FF2B5EF4-FFF2-40B4-BE49-F238E27FC236}">
                <a16:creationId xmlns:a16="http://schemas.microsoft.com/office/drawing/2014/main" id="{660CD5C5-2E97-8480-4CD1-0928494AF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5457" y="55842"/>
            <a:ext cx="948927" cy="754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Obrázek 128">
            <a:extLst>
              <a:ext uri="{FF2B5EF4-FFF2-40B4-BE49-F238E27FC236}">
                <a16:creationId xmlns:a16="http://schemas.microsoft.com/office/drawing/2014/main" id="{44D279C1-374B-A61D-3E10-26C1FA16EF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4561" y="5408220"/>
            <a:ext cx="1054944" cy="566216"/>
          </a:xfrm>
          <a:prstGeom prst="rect">
            <a:avLst/>
          </a:prstGeom>
        </p:spPr>
      </p:pic>
      <p:sp>
        <p:nvSpPr>
          <p:cNvPr id="144" name="TextovéPole 143">
            <a:extLst>
              <a:ext uri="{FF2B5EF4-FFF2-40B4-BE49-F238E27FC236}">
                <a16:creationId xmlns:a16="http://schemas.microsoft.com/office/drawing/2014/main" id="{746BF145-7498-972E-D35C-D4C1EE5A98BF}"/>
              </a:ext>
            </a:extLst>
          </p:cNvPr>
          <p:cNvSpPr txBox="1"/>
          <p:nvPr/>
        </p:nvSpPr>
        <p:spPr>
          <a:xfrm>
            <a:off x="9611649" y="5844303"/>
            <a:ext cx="2532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Open Sans "/>
                <a:ea typeface="Open Sans Bold" panose="020B0806030504020204" pitchFamily="34" charset="0"/>
                <a:cs typeface="Open Sans Bold" panose="020B0806030504020204" pitchFamily="34" charset="0"/>
              </a:rPr>
              <a:t>STOCK EXCHANGE</a:t>
            </a:r>
          </a:p>
        </p:txBody>
      </p:sp>
      <p:pic>
        <p:nvPicPr>
          <p:cNvPr id="146" name="Obrázek 145">
            <a:extLst>
              <a:ext uri="{FF2B5EF4-FFF2-40B4-BE49-F238E27FC236}">
                <a16:creationId xmlns:a16="http://schemas.microsoft.com/office/drawing/2014/main" id="{7DBC794F-6044-47E8-B1F5-AC78B2280D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3232" y="6322098"/>
            <a:ext cx="1865863" cy="5075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EE6BA9-1969-6063-B926-6F043E6F3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616" y="150782"/>
            <a:ext cx="614918" cy="38467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1AC2C0-6A01-C632-BC19-49C9DD1126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1944107"/>
            <a:ext cx="929771" cy="7300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3CBD309-BEF2-6F8C-31F6-85E9C7B82606}"/>
              </a:ext>
            </a:extLst>
          </p:cNvPr>
          <p:cNvSpPr txBox="1"/>
          <p:nvPr/>
        </p:nvSpPr>
        <p:spPr>
          <a:xfrm>
            <a:off x="3090555" y="2782711"/>
            <a:ext cx="22700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dirty="0">
                <a:latin typeface="Comic Sans BOLD"/>
              </a:rPr>
              <a:t>(1 C.P. = 1 PRODUCT)</a:t>
            </a:r>
          </a:p>
        </p:txBody>
      </p:sp>
      <p:sp>
        <p:nvSpPr>
          <p:cNvPr id="7" name="TextBox 58">
            <a:extLst>
              <a:ext uri="{FF2B5EF4-FFF2-40B4-BE49-F238E27FC236}">
                <a16:creationId xmlns:a16="http://schemas.microsoft.com/office/drawing/2014/main" id="{121E4A14-835C-16C3-E7D8-F9826E0E873B}"/>
              </a:ext>
            </a:extLst>
          </p:cNvPr>
          <p:cNvSpPr txBox="1"/>
          <p:nvPr/>
        </p:nvSpPr>
        <p:spPr>
          <a:xfrm>
            <a:off x="8987926" y="1820053"/>
            <a:ext cx="3564238" cy="882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8"/>
              </a:lnSpc>
            </a:pPr>
            <a:r>
              <a:rPr lang="cs-CZ" sz="999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EVERY 2ND MONTH </a:t>
            </a:r>
            <a:r>
              <a:rPr lang="cs-CZ" sz="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delivery</a:t>
            </a:r>
            <a:r>
              <a:rPr lang="cs-CZ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9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</a:t>
            </a:r>
            <a:r>
              <a: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cs-CZ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US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cs-CZ" sz="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ILS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>
              <a:lnSpc>
                <a:spcPts val="1398"/>
              </a:lnSpc>
            </a:pPr>
            <a:r>
              <a:rPr lang="cs-CZ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ZINOCASH 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lang="cs-CZ" sz="1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delivery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cashback+10% </a:t>
            </a:r>
            <a:r>
              <a:rPr lang="cs-CZ" sz="1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from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7th.month</a:t>
            </a:r>
          </a:p>
          <a:p>
            <a:pPr>
              <a:lnSpc>
                <a:spcPts val="1398"/>
              </a:lnSpc>
            </a:pPr>
            <a:r>
              <a:rPr lang="cs-CZ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Z4F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cs-CZ" sz="1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referral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4x42 </a:t>
            </a:r>
            <a:r>
              <a:rPr lang="en-US" sz="1000" b="1" dirty="0">
                <a:solidFill>
                  <a:srgbClr val="00000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Open Sans"/>
              </a:rPr>
              <a:t>€</a:t>
            </a:r>
            <a:br>
              <a:rPr lang="cs-CZ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lang="cs-CZ" sz="1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own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product</a:t>
            </a:r>
            <a:r>
              <a:rPr lang="cs-CZ" sz="1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0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FREE EVERY MONTH</a:t>
            </a:r>
            <a:r>
              <a:rPr lang="cs-CZ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br>
              <a:rPr lang="cs-CZ" sz="10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cs-CZ" sz="9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EC0E26-FC7D-9B6D-60CA-2DA16C7726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2394" y="5799567"/>
            <a:ext cx="1638514" cy="10392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CCDB9B8-19FB-7F62-AD4A-F905FCF466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5585" y="5786562"/>
            <a:ext cx="1930504" cy="10392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33148"/>
              </p:ext>
            </p:extLst>
          </p:nvPr>
        </p:nvGraphicFramePr>
        <p:xfrm>
          <a:off x="1731221" y="900697"/>
          <a:ext cx="3191712" cy="3206302"/>
        </p:xfrm>
        <a:graphic>
          <a:graphicData uri="http://schemas.openxmlformats.org/drawingml/2006/table">
            <a:tbl>
              <a:tblPr/>
              <a:tblGrid>
                <a:gridCol w="864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6617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BRONZ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375 CR.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47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67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SILVER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150€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750</a:t>
                      </a: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CR.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94 C.P.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982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GOLD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350€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1500 CR.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187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82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EXECUTIVE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800€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3000 CR.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375 C.P.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290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PLATINUM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1500€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6000 CR.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750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982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DIAMOND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4000€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12000 CR.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1500 C.P.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982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DIRECTOR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7000€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24000 CR.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3000 C.P.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5668"/>
              </p:ext>
            </p:extLst>
          </p:nvPr>
        </p:nvGraphicFramePr>
        <p:xfrm>
          <a:off x="0" y="889138"/>
          <a:ext cx="2667022" cy="3280313"/>
        </p:xfrm>
        <a:graphic>
          <a:graphicData uri="http://schemas.openxmlformats.org/drawingml/2006/table">
            <a:tbl>
              <a:tblPr/>
              <a:tblGrid>
                <a:gridCol w="795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75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7321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BRONZ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SILVER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175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GOLD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28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EXECUTIVE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438">
                <a:tc>
                  <a:txBody>
                    <a:bodyPr/>
                    <a:lstStyle/>
                    <a:p>
                      <a:pPr algn="ctr">
                        <a:lnSpc>
                          <a:spcPts val="979"/>
                        </a:lnSpc>
                        <a:defRPr/>
                      </a:pPr>
                      <a:r>
                        <a:rPr lang="en-US" sz="7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PLATINUM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32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438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DIAMOND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64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32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  <a:endParaRPr lang="en-US" sz="100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438"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DIRECTOR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128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64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32</a:t>
                      </a:r>
                      <a:endParaRPr lang="en-US" sz="1000" b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2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16</a:t>
                      </a:r>
                      <a:endParaRPr lang="en-US" sz="1000" b="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929984" y="625136"/>
            <a:ext cx="499056" cy="24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ATEAM</a:t>
            </a:r>
            <a:r>
              <a:rPr lang="cs-CZ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/ UPK</a:t>
            </a:r>
            <a:endParaRPr lang="en-US" sz="72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77992" y="617661"/>
            <a:ext cx="499056" cy="24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</a:t>
            </a:r>
          </a:p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0844" y="622819"/>
            <a:ext cx="499056" cy="24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TOP</a:t>
            </a:r>
          </a:p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 100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74008" y="625137"/>
            <a:ext cx="499056" cy="248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TOP</a:t>
            </a:r>
          </a:p>
          <a:p>
            <a:pPr>
              <a:lnSpc>
                <a:spcPts val="1016"/>
              </a:lnSpc>
            </a:pPr>
            <a:r>
              <a:rPr lang="en-US" sz="72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TEAM 200</a:t>
            </a:r>
          </a:p>
        </p:txBody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019486"/>
              </p:ext>
            </p:extLst>
          </p:nvPr>
        </p:nvGraphicFramePr>
        <p:xfrm>
          <a:off x="6884672" y="674022"/>
          <a:ext cx="972018" cy="627319"/>
        </p:xfrm>
        <a:graphic>
          <a:graphicData uri="http://schemas.openxmlformats.org/drawingml/2006/table">
            <a:tbl>
              <a:tblPr/>
              <a:tblGrid>
                <a:gridCol w="97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822"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BE DIRECTOR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318787"/>
              </p:ext>
            </p:extLst>
          </p:nvPr>
        </p:nvGraphicFramePr>
        <p:xfrm>
          <a:off x="7843266" y="674022"/>
          <a:ext cx="781029" cy="741047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3822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2X DIAMOND</a:t>
                      </a:r>
                      <a:br>
                        <a:rPr lang="cs-CZ" sz="8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2lines</a:t>
                      </a:r>
                      <a:endParaRPr lang="en-US" sz="800" b="1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958019"/>
              </p:ext>
            </p:extLst>
          </p:nvPr>
        </p:nvGraphicFramePr>
        <p:xfrm>
          <a:off x="7840688" y="1312530"/>
          <a:ext cx="781029" cy="741047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603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4X PLATINUM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4lines</a:t>
                      </a:r>
                      <a:endParaRPr lang="en-US" sz="8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555633"/>
              </p:ext>
            </p:extLst>
          </p:nvPr>
        </p:nvGraphicFramePr>
        <p:xfrm>
          <a:off x="7835725" y="2050160"/>
          <a:ext cx="785797" cy="741047"/>
        </p:xfrm>
        <a:graphic>
          <a:graphicData uri="http://schemas.openxmlformats.org/drawingml/2006/table">
            <a:tbl>
              <a:tblPr/>
              <a:tblGrid>
                <a:gridCol w="78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603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8X EXECUTIVE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8lines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911032" y="930232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7000 </a:t>
            </a:r>
            <a:r>
              <a:rPr lang="cs-CZ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 84000€</a:t>
            </a:r>
            <a:endParaRPr lang="en-US" sz="118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13750" y="2310331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133 000€</a:t>
            </a:r>
            <a:endParaRPr lang="en-US" sz="118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5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793423"/>
              </p:ext>
            </p:extLst>
          </p:nvPr>
        </p:nvGraphicFramePr>
        <p:xfrm>
          <a:off x="6863707" y="2790728"/>
          <a:ext cx="972018" cy="627319"/>
        </p:xfrm>
        <a:graphic>
          <a:graphicData uri="http://schemas.openxmlformats.org/drawingml/2006/table">
            <a:tbl>
              <a:tblPr/>
              <a:tblGrid>
                <a:gridCol w="972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859">
                <a:tc>
                  <a:txBody>
                    <a:bodyPr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BE PRESIDENT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383369"/>
              </p:ext>
            </p:extLst>
          </p:nvPr>
        </p:nvGraphicFramePr>
        <p:xfrm>
          <a:off x="7840493" y="2790492"/>
          <a:ext cx="781029" cy="741283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1283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4X ROYAL CROWN</a:t>
                      </a:r>
                      <a:br>
                        <a:rPr lang="cs-CZ" sz="7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700" b="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4lines</a:t>
                      </a:r>
                      <a:endParaRPr lang="en-US" sz="700" b="1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42435"/>
              </p:ext>
            </p:extLst>
          </p:nvPr>
        </p:nvGraphicFramePr>
        <p:xfrm>
          <a:off x="7841590" y="3429000"/>
          <a:ext cx="781029" cy="741047"/>
        </p:xfrm>
        <a:graphic>
          <a:graphicData uri="http://schemas.openxmlformats.org/drawingml/2006/table">
            <a:tbl>
              <a:tblPr/>
              <a:tblGrid>
                <a:gridCol w="78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8X DIRECTOR</a:t>
                      </a:r>
                      <a:b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cs-CZ" sz="800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8lines</a:t>
                      </a:r>
                      <a:endParaRPr lang="en-US" sz="1000" dirty="0"/>
                    </a:p>
                  </a:txBody>
                  <a:tcPr marL="129668" marR="129668" marT="129668" marB="129668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8"/>
          <p:cNvSpPr txBox="1"/>
          <p:nvPr/>
        </p:nvSpPr>
        <p:spPr>
          <a:xfrm>
            <a:off x="8813750" y="3016266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50</a:t>
            </a:r>
            <a:r>
              <a:rPr lang="cs-CZ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</a:t>
            </a:r>
            <a:r>
              <a:rPr lang="cs-CZ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18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 600 000€</a:t>
            </a:r>
            <a:endParaRPr lang="en-US" sz="118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752460" y="3683961"/>
            <a:ext cx="1807784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100 000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1 200 000€</a:t>
            </a:r>
            <a:endParaRPr lang="en-US" sz="118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51095" y="4166172"/>
            <a:ext cx="1884251" cy="2701014"/>
            <a:chOff x="0" y="0"/>
            <a:chExt cx="1443303" cy="6929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43303" cy="692968"/>
            </a:xfrm>
            <a:custGeom>
              <a:avLst/>
              <a:gdLst/>
              <a:ahLst/>
              <a:cxnLst/>
              <a:rect l="l" t="t" r="r" b="b"/>
              <a:pathLst>
                <a:path w="1443303" h="692968">
                  <a:moveTo>
                    <a:pt x="0" y="0"/>
                  </a:moveTo>
                  <a:lnTo>
                    <a:pt x="1443303" y="0"/>
                  </a:lnTo>
                  <a:lnTo>
                    <a:pt x="1443303" y="692968"/>
                  </a:lnTo>
                  <a:lnTo>
                    <a:pt x="0" y="692968"/>
                  </a:lnTo>
                  <a:close/>
                </a:path>
              </a:pathLst>
            </a:custGeom>
            <a:solidFill>
              <a:srgbClr val="E7FCFF">
                <a:alpha val="43922"/>
              </a:srgbClr>
            </a:solidFill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443303" cy="721543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>
                <a:lnSpc>
                  <a:spcPts val="2287"/>
                </a:lnSpc>
              </a:pPr>
              <a:endParaRPr sz="2178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31211" y="238716"/>
            <a:ext cx="4737815" cy="51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33"/>
              </a:lnSpc>
            </a:pPr>
            <a:r>
              <a:rPr lang="cs-CZ" sz="2000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 CAREER </a:t>
            </a:r>
            <a:r>
              <a:rPr lang="en-US" sz="2000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</a:t>
            </a:r>
            <a:r>
              <a:rPr lang="cs-CZ" sz="2000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+ </a:t>
            </a:r>
            <a:r>
              <a:rPr lang="en-US" sz="2000" b="1" dirty="0">
                <a:solidFill>
                  <a:srgbClr val="06536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ROAD MAP</a:t>
            </a:r>
          </a:p>
          <a:p>
            <a:pPr>
              <a:lnSpc>
                <a:spcPts val="2033"/>
              </a:lnSpc>
            </a:pPr>
            <a:endParaRPr lang="en-US" sz="2000" b="1" dirty="0">
              <a:solidFill>
                <a:srgbClr val="06536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031200" y="1572500"/>
            <a:ext cx="871858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24000 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CR.</a:t>
            </a:r>
            <a:endParaRPr lang="en-US" sz="118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71408" y="3685544"/>
            <a:ext cx="871858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300000 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CR.</a:t>
            </a:r>
            <a:endParaRPr lang="en-US" sz="118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A17BD87D-1899-1F9E-5174-E58DAF6E3664}"/>
              </a:ext>
            </a:extLst>
          </p:cNvPr>
          <p:cNvSpPr txBox="1"/>
          <p:nvPr/>
        </p:nvSpPr>
        <p:spPr>
          <a:xfrm>
            <a:off x="2594082" y="705902"/>
            <a:ext cx="2702055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cs-CZ" sz="1000" dirty="0"/>
              <a:t> MONTHLY  +  TURNOVER  REQUIREMENTS</a:t>
            </a:r>
            <a:endParaRPr lang="cs-CZ" sz="1000" dirty="0">
              <a:solidFill>
                <a:srgbClr val="5E5E5E"/>
              </a:solidFill>
              <a:sym typeface="Helvetica Neue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AA1020CC-72C3-65E0-14E4-06BB8A67AA69}"/>
              </a:ext>
            </a:extLst>
          </p:cNvPr>
          <p:cNvSpPr txBox="1"/>
          <p:nvPr/>
        </p:nvSpPr>
        <p:spPr>
          <a:xfrm>
            <a:off x="8876023" y="1579434"/>
            <a:ext cx="1649212" cy="20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000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18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/ 108 000€</a:t>
            </a:r>
            <a:endParaRPr lang="en-US" sz="118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EE626259-E8D4-EA8B-162F-FEEB516120B2}"/>
              </a:ext>
            </a:extLst>
          </p:cNvPr>
          <p:cNvSpPr txBox="1"/>
          <p:nvPr/>
        </p:nvSpPr>
        <p:spPr>
          <a:xfrm>
            <a:off x="8044384" y="690495"/>
            <a:ext cx="2702055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hangingPunct="0"/>
            <a:r>
              <a:rPr lang="cs-CZ" sz="1000" b="1" dirty="0">
                <a:latin typeface="Open Sans Bold" panose="020B0806030504020204"/>
                <a:ea typeface="Open Sans Bold" panose="020B0806030504020204"/>
                <a:cs typeface="Open Sans Bold" panose="020B0806030504020204"/>
              </a:rPr>
              <a:t>MONTHLY / ANNUALLY</a:t>
            </a:r>
            <a:endParaRPr lang="cs-CZ" sz="1000" b="1" dirty="0">
              <a:solidFill>
                <a:srgbClr val="5E5E5E"/>
              </a:solidFill>
              <a:latin typeface="Open Sans Bold" panose="020B0806030504020204"/>
              <a:ea typeface="Open Sans Bold" panose="020B0806030504020204"/>
              <a:cs typeface="Open Sans Bold" panose="020B0806030504020204"/>
              <a:sym typeface="Helvetica Neue"/>
            </a:endParaRPr>
          </a:p>
        </p:txBody>
      </p: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887F3773-F021-342F-C500-9888B0E48BC0}"/>
              </a:ext>
            </a:extLst>
          </p:cNvPr>
          <p:cNvGrpSpPr/>
          <p:nvPr/>
        </p:nvGrpSpPr>
        <p:grpSpPr>
          <a:xfrm>
            <a:off x="0" y="4074046"/>
            <a:ext cx="12084417" cy="2827793"/>
            <a:chOff x="0" y="4221693"/>
            <a:chExt cx="12084417" cy="2630974"/>
          </a:xfrm>
        </p:grpSpPr>
        <p:grpSp>
          <p:nvGrpSpPr>
            <p:cNvPr id="78" name="Group 2"/>
            <p:cNvGrpSpPr/>
            <p:nvPr/>
          </p:nvGrpSpPr>
          <p:grpSpPr>
            <a:xfrm>
              <a:off x="0" y="4221693"/>
              <a:ext cx="10283587" cy="2630974"/>
              <a:chOff x="0" y="-28575"/>
              <a:chExt cx="3051509" cy="1114883"/>
            </a:xfrm>
          </p:grpSpPr>
          <p:sp>
            <p:nvSpPr>
              <p:cNvPr id="79" name="Freeform 3"/>
              <p:cNvSpPr/>
              <p:nvPr/>
            </p:nvSpPr>
            <p:spPr>
              <a:xfrm>
                <a:off x="0" y="-9619"/>
                <a:ext cx="3051509" cy="1086308"/>
              </a:xfrm>
              <a:custGeom>
                <a:avLst/>
                <a:gdLst/>
                <a:ahLst/>
                <a:cxnLst/>
                <a:rect l="l" t="t" r="r" b="b"/>
                <a:pathLst>
                  <a:path w="2838078" h="1086308">
                    <a:moveTo>
                      <a:pt x="0" y="0"/>
                    </a:moveTo>
                    <a:lnTo>
                      <a:pt x="2838078" y="0"/>
                    </a:lnTo>
                    <a:lnTo>
                      <a:pt x="2838078" y="1086308"/>
                    </a:lnTo>
                    <a:lnTo>
                      <a:pt x="0" y="1086308"/>
                    </a:lnTo>
                    <a:close/>
                  </a:path>
                </a:pathLst>
              </a:custGeom>
              <a:solidFill>
                <a:srgbClr val="D1E4E7">
                  <a:alpha val="72941"/>
                </a:srgbClr>
              </a:solidFill>
            </p:spPr>
            <p:txBody>
              <a:bodyPr/>
              <a:lstStyle/>
              <a:p>
                <a:endParaRPr lang="cs-CZ" sz="2178" dirty="0"/>
              </a:p>
            </p:txBody>
          </p:sp>
          <p:sp>
            <p:nvSpPr>
              <p:cNvPr id="80" name="TextBox 4"/>
              <p:cNvSpPr txBox="1"/>
              <p:nvPr/>
            </p:nvSpPr>
            <p:spPr>
              <a:xfrm>
                <a:off x="0" y="-28575"/>
                <a:ext cx="2838078" cy="1114883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287"/>
                  </a:lnSpc>
                </a:pPr>
                <a:endParaRPr sz="2178"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10307329" y="4288818"/>
              <a:ext cx="1777088" cy="717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5"/>
                </a:lnSpc>
              </a:pP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C.P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= CUSTOMER POINT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/ PRODUCTS</a:t>
              </a:r>
              <a:endParaRPr lang="en-US" sz="10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525"/>
                </a:lnSpc>
              </a:pP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CR. = 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TURNOVER </a:t>
              </a: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CREDITS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endParaRPr lang="en-US" sz="108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>
                <a:lnSpc>
                  <a:spcPts val="1525"/>
                </a:lnSpc>
              </a:pP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Z4F = </a:t>
              </a:r>
              <a:r>
                <a:rPr lang="cs-CZ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PRODUCTS</a:t>
              </a:r>
              <a:r>
                <a:rPr lang="en-US" sz="108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FOR FREE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6723" y="4332757"/>
              <a:ext cx="3014808" cy="1707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5"/>
                </a:lnSpc>
              </a:pPr>
              <a:r>
                <a:rPr lang="en-US" sz="1089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STABLE TITLE = ATEAMS NUMBER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1859" y="4548682"/>
              <a:ext cx="2194426" cy="1707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525"/>
                </a:lnSpc>
              </a:pPr>
              <a:r>
                <a:rPr lang="en-US" sz="1089" b="1" dirty="0">
                  <a:solidFill>
                    <a:srgbClr val="000000"/>
                  </a:solidFill>
                  <a:latin typeface="Open Sans Bold" panose="020B0806030504020204"/>
                  <a:ea typeface="Open Sans"/>
                  <a:cs typeface="Open Sans"/>
                  <a:sym typeface="Open Sans"/>
                </a:rPr>
                <a:t>GROWTH TITLE = SOLD UPKS </a:t>
              </a:r>
            </a:p>
          </p:txBody>
        </p:sp>
        <p:grpSp>
          <p:nvGrpSpPr>
            <p:cNvPr id="13" name="Group 5"/>
            <p:cNvGrpSpPr/>
            <p:nvPr/>
          </p:nvGrpSpPr>
          <p:grpSpPr>
            <a:xfrm>
              <a:off x="4876297" y="4707842"/>
              <a:ext cx="624920" cy="624920"/>
              <a:chOff x="0" y="0"/>
              <a:chExt cx="812800" cy="812800"/>
            </a:xfrm>
          </p:grpSpPr>
          <p:sp>
            <p:nvSpPr>
              <p:cNvPr id="32" name="Freeform 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41" name="TextBox 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287"/>
                  </a:lnSpc>
                </a:pPr>
                <a:endParaRPr sz="2178"/>
              </a:p>
            </p:txBody>
          </p:sp>
        </p:grpSp>
        <p:grpSp>
          <p:nvGrpSpPr>
            <p:cNvPr id="42" name="Group 8"/>
            <p:cNvGrpSpPr/>
            <p:nvPr/>
          </p:nvGrpSpPr>
          <p:grpSpPr>
            <a:xfrm>
              <a:off x="3972729" y="5592244"/>
              <a:ext cx="501354" cy="501354"/>
              <a:chOff x="0" y="0"/>
              <a:chExt cx="812800" cy="812800"/>
            </a:xfrm>
          </p:grpSpPr>
          <p:sp>
            <p:nvSpPr>
              <p:cNvPr id="43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44" name="TextBox 1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cs-CZ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</a:t>
                </a: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A</a:t>
                </a:r>
              </a:p>
            </p:txBody>
          </p:sp>
        </p:grpSp>
        <p:grpSp>
          <p:nvGrpSpPr>
            <p:cNvPr id="45" name="Group 11"/>
            <p:cNvGrpSpPr/>
            <p:nvPr/>
          </p:nvGrpSpPr>
          <p:grpSpPr>
            <a:xfrm>
              <a:off x="5993905" y="5635632"/>
              <a:ext cx="501354" cy="501354"/>
              <a:chOff x="0" y="0"/>
              <a:chExt cx="812800" cy="812800"/>
            </a:xfrm>
          </p:grpSpPr>
          <p:sp>
            <p:nvSpPr>
              <p:cNvPr id="46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47" name="TextBox 1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cs-CZ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</a:t>
                </a: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</a:t>
                </a:r>
              </a:p>
            </p:txBody>
          </p:sp>
        </p:grpSp>
        <p:grpSp>
          <p:nvGrpSpPr>
            <p:cNvPr id="48" name="Group 14"/>
            <p:cNvGrpSpPr/>
            <p:nvPr/>
          </p:nvGrpSpPr>
          <p:grpSpPr>
            <a:xfrm>
              <a:off x="3564696" y="6275148"/>
              <a:ext cx="501354" cy="501354"/>
              <a:chOff x="0" y="0"/>
              <a:chExt cx="812800" cy="812800"/>
            </a:xfrm>
          </p:grpSpPr>
          <p:sp>
            <p:nvSpPr>
              <p:cNvPr id="49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50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cs-CZ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</a:t>
                </a: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</a:t>
                </a:r>
              </a:p>
            </p:txBody>
          </p:sp>
        </p:grpSp>
        <p:grpSp>
          <p:nvGrpSpPr>
            <p:cNvPr id="51" name="Group 17"/>
            <p:cNvGrpSpPr/>
            <p:nvPr/>
          </p:nvGrpSpPr>
          <p:grpSpPr>
            <a:xfrm>
              <a:off x="4400362" y="6280424"/>
              <a:ext cx="501354" cy="501354"/>
              <a:chOff x="0" y="0"/>
              <a:chExt cx="812800" cy="812800"/>
            </a:xfrm>
          </p:grpSpPr>
          <p:sp>
            <p:nvSpPr>
              <p:cNvPr id="52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53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cs-CZ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</a:t>
                </a: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</a:t>
                </a:r>
              </a:p>
            </p:txBody>
          </p:sp>
        </p:grpSp>
        <p:grpSp>
          <p:nvGrpSpPr>
            <p:cNvPr id="54" name="Group 20"/>
            <p:cNvGrpSpPr/>
            <p:nvPr/>
          </p:nvGrpSpPr>
          <p:grpSpPr>
            <a:xfrm>
              <a:off x="5557111" y="6298992"/>
              <a:ext cx="501354" cy="501354"/>
              <a:chOff x="0" y="0"/>
              <a:chExt cx="812800" cy="812800"/>
            </a:xfrm>
          </p:grpSpPr>
          <p:sp>
            <p:nvSpPr>
              <p:cNvPr id="55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56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cs-CZ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</a:t>
                </a: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</a:t>
                </a:r>
              </a:p>
            </p:txBody>
          </p:sp>
        </p:grpSp>
        <p:grpSp>
          <p:nvGrpSpPr>
            <p:cNvPr id="57" name="Group 23"/>
            <p:cNvGrpSpPr/>
            <p:nvPr/>
          </p:nvGrpSpPr>
          <p:grpSpPr>
            <a:xfrm>
              <a:off x="6421573" y="6280424"/>
              <a:ext cx="501354" cy="501354"/>
              <a:chOff x="0" y="0"/>
              <a:chExt cx="812800" cy="812800"/>
            </a:xfrm>
          </p:grpSpPr>
          <p:sp>
            <p:nvSpPr>
              <p:cNvPr id="58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59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6104" tIns="46104" rIns="46104" bIns="46104" rtlCol="0" anchor="ctr"/>
              <a:lstStyle/>
              <a:p>
                <a:pPr>
                  <a:lnSpc>
                    <a:spcPts val="2033"/>
                  </a:lnSpc>
                </a:pPr>
                <a:r>
                  <a:rPr lang="cs-CZ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  </a:t>
                </a:r>
                <a:r>
                  <a:rPr lang="en-US" sz="1452" dirty="0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F</a:t>
                </a:r>
              </a:p>
            </p:txBody>
          </p:sp>
        </p:grpSp>
        <p:sp>
          <p:nvSpPr>
            <p:cNvPr id="60" name="AutoShape 26"/>
            <p:cNvSpPr/>
            <p:nvPr/>
          </p:nvSpPr>
          <p:spPr>
            <a:xfrm>
              <a:off x="5425671" y="5224032"/>
              <a:ext cx="611703" cy="48317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1" name="AutoShape 27"/>
            <p:cNvSpPr/>
            <p:nvPr/>
          </p:nvSpPr>
          <p:spPr>
            <a:xfrm flipV="1">
              <a:off x="4375349" y="5219511"/>
              <a:ext cx="572675" cy="422830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2" name="AutoShape 28"/>
            <p:cNvSpPr/>
            <p:nvPr/>
          </p:nvSpPr>
          <p:spPr>
            <a:xfrm flipV="1">
              <a:off x="3815373" y="5999622"/>
              <a:ext cx="212359" cy="275526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3" name="AutoShape 29"/>
            <p:cNvSpPr/>
            <p:nvPr/>
          </p:nvSpPr>
          <p:spPr>
            <a:xfrm flipH="1" flipV="1">
              <a:off x="4400363" y="6020475"/>
              <a:ext cx="250677" cy="259951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4" name="AutoShape 30"/>
            <p:cNvSpPr/>
            <p:nvPr/>
          </p:nvSpPr>
          <p:spPr>
            <a:xfrm flipV="1">
              <a:off x="5855630" y="6052842"/>
              <a:ext cx="212359" cy="275526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5" name="AutoShape 31"/>
            <p:cNvSpPr/>
            <p:nvPr/>
          </p:nvSpPr>
          <p:spPr>
            <a:xfrm flipH="1" flipV="1">
              <a:off x="6411078" y="6045108"/>
              <a:ext cx="250677" cy="259951"/>
            </a:xfrm>
            <a:prstGeom prst="line">
              <a:avLst/>
            </a:prstGeom>
            <a:ln w="1905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6" name="Freeform 32"/>
            <p:cNvSpPr/>
            <p:nvPr/>
          </p:nvSpPr>
          <p:spPr>
            <a:xfrm>
              <a:off x="8759987" y="4858815"/>
              <a:ext cx="202651" cy="1605152"/>
            </a:xfrm>
            <a:custGeom>
              <a:avLst/>
              <a:gdLst/>
              <a:ahLst/>
              <a:cxnLst/>
              <a:rect l="l" t="t" r="r" b="b"/>
              <a:pathLst>
                <a:path w="223291" h="1768639">
                  <a:moveTo>
                    <a:pt x="0" y="0"/>
                  </a:moveTo>
                  <a:lnTo>
                    <a:pt x="223291" y="0"/>
                  </a:lnTo>
                  <a:lnTo>
                    <a:pt x="223291" y="1768639"/>
                  </a:lnTo>
                  <a:lnTo>
                    <a:pt x="0" y="1768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cs-CZ" sz="2178"/>
            </a:p>
          </p:txBody>
        </p:sp>
        <p:sp>
          <p:nvSpPr>
            <p:cNvPr id="67" name="TextBox 36"/>
            <p:cNvSpPr txBox="1"/>
            <p:nvPr/>
          </p:nvSpPr>
          <p:spPr>
            <a:xfrm>
              <a:off x="19484" y="4858472"/>
              <a:ext cx="4384626" cy="2671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b="1" dirty="0">
                  <a:solidFill>
                    <a:srgbClr val="000000"/>
                  </a:solidFill>
                  <a:latin typeface=" open sand bold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1.PARTNER STEP  </a:t>
              </a:r>
              <a:endParaRPr lang="en-US" b="1" dirty="0">
                <a:solidFill>
                  <a:srgbClr val="000000"/>
                </a:solidFill>
                <a:latin typeface=" open sand bold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sp>
          <p:nvSpPr>
            <p:cNvPr id="72" name="TextBox 41"/>
            <p:cNvSpPr txBox="1"/>
            <p:nvPr/>
          </p:nvSpPr>
          <p:spPr>
            <a:xfrm>
              <a:off x="8003780" y="5504706"/>
              <a:ext cx="589858" cy="275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60</a:t>
              </a:r>
            </a:p>
          </p:txBody>
        </p:sp>
        <p:sp>
          <p:nvSpPr>
            <p:cNvPr id="73" name="TextBox 42"/>
            <p:cNvSpPr txBox="1"/>
            <p:nvPr/>
          </p:nvSpPr>
          <p:spPr>
            <a:xfrm>
              <a:off x="8017964" y="4765572"/>
              <a:ext cx="702816" cy="275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90</a:t>
              </a:r>
            </a:p>
          </p:txBody>
        </p:sp>
        <p:sp>
          <p:nvSpPr>
            <p:cNvPr id="76" name="TextBox 45"/>
            <p:cNvSpPr txBox="1"/>
            <p:nvPr/>
          </p:nvSpPr>
          <p:spPr>
            <a:xfrm>
              <a:off x="9021566" y="5501824"/>
              <a:ext cx="1097517" cy="260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cs-CZ" sz="1634" dirty="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 = </a:t>
              </a:r>
              <a:r>
                <a:rPr lang="en-US" sz="1634" dirty="0">
                  <a:solidFill>
                    <a:schemeClr val="accent3"/>
                  </a:solidFill>
                  <a:latin typeface="Open Sans"/>
                  <a:ea typeface="Open Sans"/>
                  <a:cs typeface="Open Sans"/>
                  <a:sym typeface="Open Sans"/>
                </a:rPr>
                <a:t>2500 €</a:t>
              </a:r>
            </a:p>
          </p:txBody>
        </p:sp>
        <p:sp>
          <p:nvSpPr>
            <p:cNvPr id="77" name="TextBox 48"/>
            <p:cNvSpPr txBox="1"/>
            <p:nvPr/>
          </p:nvSpPr>
          <p:spPr>
            <a:xfrm>
              <a:off x="5711854" y="5219511"/>
              <a:ext cx="1757593" cy="1467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71"/>
                </a:lnSpc>
              </a:pPr>
              <a:r>
                <a:rPr lang="cs-CZ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+</a:t>
              </a:r>
              <a:r>
                <a:rPr lang="en-US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cs-CZ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 P</a:t>
              </a:r>
              <a:r>
                <a:rPr lang="en-US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</a:t>
              </a:r>
              <a:r>
                <a:rPr lang="cs-CZ" sz="90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EMIER</a:t>
              </a:r>
              <a:endParaRPr lang="en-US" sz="90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89" name="Group 89"/>
            <p:cNvGrpSpPr/>
            <p:nvPr/>
          </p:nvGrpSpPr>
          <p:grpSpPr>
            <a:xfrm>
              <a:off x="4251432" y="5559842"/>
              <a:ext cx="1048211" cy="557780"/>
              <a:chOff x="28623" y="188694"/>
              <a:chExt cx="1539963" cy="819455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28623" y="190963"/>
                <a:ext cx="1063916" cy="797936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6"/>
                    </a:lnTo>
                    <a:lnTo>
                      <a:pt x="0" y="7979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1" name="Freeform 91"/>
              <p:cNvSpPr/>
              <p:nvPr/>
            </p:nvSpPr>
            <p:spPr>
              <a:xfrm>
                <a:off x="187779" y="210213"/>
                <a:ext cx="1063916" cy="797936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2" name="Freeform 92"/>
              <p:cNvSpPr/>
              <p:nvPr/>
            </p:nvSpPr>
            <p:spPr>
              <a:xfrm>
                <a:off x="504668" y="188694"/>
                <a:ext cx="1063918" cy="797936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3" name="Freeform 93"/>
              <p:cNvSpPr/>
              <p:nvPr/>
            </p:nvSpPr>
            <p:spPr>
              <a:xfrm>
                <a:off x="350668" y="204662"/>
                <a:ext cx="1063915" cy="797941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 dirty="0"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6230606" y="5501973"/>
              <a:ext cx="1052795" cy="560210"/>
              <a:chOff x="356987" y="575564"/>
              <a:chExt cx="1546698" cy="823023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515990" y="575564"/>
                <a:ext cx="1063917" cy="797937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6"/>
                    </a:lnTo>
                    <a:lnTo>
                      <a:pt x="0" y="7979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6" name="Freeform 96"/>
              <p:cNvSpPr/>
              <p:nvPr/>
            </p:nvSpPr>
            <p:spPr>
              <a:xfrm>
                <a:off x="683000" y="600650"/>
                <a:ext cx="1063915" cy="797937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7" name="Freeform 97"/>
              <p:cNvSpPr/>
              <p:nvPr/>
            </p:nvSpPr>
            <p:spPr>
              <a:xfrm>
                <a:off x="356987" y="595214"/>
                <a:ext cx="1063917" cy="797936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98" name="Freeform 98"/>
              <p:cNvSpPr/>
              <p:nvPr/>
            </p:nvSpPr>
            <p:spPr>
              <a:xfrm>
                <a:off x="839770" y="582741"/>
                <a:ext cx="1063915" cy="797938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 dirty="0"/>
              </a:p>
            </p:txBody>
          </p:sp>
        </p:grpSp>
        <p:sp>
          <p:nvSpPr>
            <p:cNvPr id="69" name="TextBox 38"/>
            <p:cNvSpPr txBox="1"/>
            <p:nvPr/>
          </p:nvSpPr>
          <p:spPr>
            <a:xfrm>
              <a:off x="8143835" y="6560184"/>
              <a:ext cx="364893" cy="260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endParaRPr lang="en-US" sz="16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" name="TextBox 39"/>
            <p:cNvSpPr txBox="1"/>
            <p:nvPr/>
          </p:nvSpPr>
          <p:spPr>
            <a:xfrm>
              <a:off x="8026872" y="6366028"/>
              <a:ext cx="589783" cy="275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30</a:t>
              </a:r>
            </a:p>
          </p:txBody>
        </p:sp>
        <p:sp>
          <p:nvSpPr>
            <p:cNvPr id="71" name="TextBox 40"/>
            <p:cNvSpPr txBox="1"/>
            <p:nvPr/>
          </p:nvSpPr>
          <p:spPr>
            <a:xfrm>
              <a:off x="7903058" y="6074553"/>
              <a:ext cx="627030" cy="275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120</a:t>
              </a:r>
            </a:p>
          </p:txBody>
        </p:sp>
        <p:sp>
          <p:nvSpPr>
            <p:cNvPr id="75" name="TextBox 44"/>
            <p:cNvSpPr txBox="1"/>
            <p:nvPr/>
          </p:nvSpPr>
          <p:spPr>
            <a:xfrm>
              <a:off x="9075587" y="6362447"/>
              <a:ext cx="1423760" cy="2752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287"/>
                </a:lnSpc>
              </a:pPr>
              <a:r>
                <a:rPr lang="en-US" sz="16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= 3000 €</a:t>
              </a:r>
            </a:p>
          </p:txBody>
        </p:sp>
        <p:sp>
          <p:nvSpPr>
            <p:cNvPr id="99" name="TextBox 99"/>
            <p:cNvSpPr txBox="1"/>
            <p:nvPr/>
          </p:nvSpPr>
          <p:spPr>
            <a:xfrm>
              <a:off x="8269757" y="6454396"/>
              <a:ext cx="375619" cy="16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days</a:t>
              </a:r>
            </a:p>
          </p:txBody>
        </p:sp>
        <p:sp>
          <p:nvSpPr>
            <p:cNvPr id="100" name="TextBox 100"/>
            <p:cNvSpPr txBox="1"/>
            <p:nvPr/>
          </p:nvSpPr>
          <p:spPr>
            <a:xfrm>
              <a:off x="8258738" y="6156640"/>
              <a:ext cx="375619" cy="16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days</a:t>
              </a:r>
            </a:p>
          </p:txBody>
        </p:sp>
        <p:sp>
          <p:nvSpPr>
            <p:cNvPr id="101" name="TextBox 101"/>
            <p:cNvSpPr txBox="1"/>
            <p:nvPr/>
          </p:nvSpPr>
          <p:spPr>
            <a:xfrm>
              <a:off x="8248676" y="4838145"/>
              <a:ext cx="375619" cy="16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days</a:t>
              </a:r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8241036" y="5575381"/>
              <a:ext cx="375619" cy="167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8"/>
                </a:lnSpc>
              </a:pPr>
              <a:r>
                <a:rPr lang="en-US" sz="999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days</a:t>
              </a:r>
            </a:p>
          </p:txBody>
        </p:sp>
        <p:grpSp>
          <p:nvGrpSpPr>
            <p:cNvPr id="84" name="Group 84"/>
            <p:cNvGrpSpPr/>
            <p:nvPr/>
          </p:nvGrpSpPr>
          <p:grpSpPr>
            <a:xfrm>
              <a:off x="5403000" y="4727682"/>
              <a:ext cx="1034332" cy="566430"/>
              <a:chOff x="253202" y="573649"/>
              <a:chExt cx="1519573" cy="83216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253202" y="607871"/>
                <a:ext cx="1063917" cy="797938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6"/>
                    </a:lnTo>
                    <a:lnTo>
                      <a:pt x="0" y="7979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86" name="Freeform 86"/>
              <p:cNvSpPr/>
              <p:nvPr/>
            </p:nvSpPr>
            <p:spPr>
              <a:xfrm>
                <a:off x="393256" y="573649"/>
                <a:ext cx="1063916" cy="797938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87" name="Freeform 87"/>
              <p:cNvSpPr/>
              <p:nvPr/>
            </p:nvSpPr>
            <p:spPr>
              <a:xfrm>
                <a:off x="555349" y="606098"/>
                <a:ext cx="1063915" cy="797938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5" y="0"/>
                    </a:lnTo>
                    <a:lnTo>
                      <a:pt x="1063915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/>
              </a:p>
            </p:txBody>
          </p:sp>
          <p:sp>
            <p:nvSpPr>
              <p:cNvPr id="88" name="Freeform 88"/>
              <p:cNvSpPr/>
              <p:nvPr/>
            </p:nvSpPr>
            <p:spPr>
              <a:xfrm>
                <a:off x="708860" y="584904"/>
                <a:ext cx="1063915" cy="797938"/>
              </a:xfrm>
              <a:custGeom>
                <a:avLst/>
                <a:gdLst/>
                <a:ahLst/>
                <a:cxnLst/>
                <a:rect l="l" t="t" r="r" b="b"/>
                <a:pathLst>
                  <a:path w="1063916" h="797937">
                    <a:moveTo>
                      <a:pt x="0" y="0"/>
                    </a:moveTo>
                    <a:lnTo>
                      <a:pt x="1063916" y="0"/>
                    </a:lnTo>
                    <a:lnTo>
                      <a:pt x="1063916" y="797937"/>
                    </a:lnTo>
                    <a:lnTo>
                      <a:pt x="0" y="79793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 sz="2178" dirty="0"/>
              </a:p>
            </p:txBody>
          </p:sp>
        </p:grpSp>
      </p:grpSp>
      <p:sp>
        <p:nvSpPr>
          <p:cNvPr id="83" name="TextBox 76"/>
          <p:cNvSpPr txBox="1"/>
          <p:nvPr/>
        </p:nvSpPr>
        <p:spPr>
          <a:xfrm>
            <a:off x="4963942" y="2603912"/>
            <a:ext cx="268432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05"/>
              </a:lnSpc>
            </a:pPr>
            <a:r>
              <a:rPr lang="en-US" sz="3013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WINN</a:t>
            </a:r>
            <a:r>
              <a:rPr lang="cs-CZ" sz="3013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ERS </a:t>
            </a:r>
            <a:r>
              <a:rPr lang="en-US" sz="3013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PLAN</a:t>
            </a:r>
          </a:p>
        </p:txBody>
      </p:sp>
      <p:sp>
        <p:nvSpPr>
          <p:cNvPr id="106" name="TextBox 52">
            <a:extLst>
              <a:ext uri="{FF2B5EF4-FFF2-40B4-BE49-F238E27FC236}">
                <a16:creationId xmlns:a16="http://schemas.microsoft.com/office/drawing/2014/main" id="{D9DF5B02-7BC3-DB0D-1A12-4684A598DF0C}"/>
              </a:ext>
            </a:extLst>
          </p:cNvPr>
          <p:cNvSpPr txBox="1"/>
          <p:nvPr/>
        </p:nvSpPr>
        <p:spPr>
          <a:xfrm>
            <a:off x="31804" y="5239129"/>
            <a:ext cx="2432149" cy="1412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5"/>
              </a:lnSpc>
            </a:pPr>
            <a:r>
              <a:rPr lang="cs-CZ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UPK           1169€</a:t>
            </a:r>
          </a:p>
          <a:p>
            <a:pPr>
              <a:lnSpc>
                <a:spcPts val="2795"/>
              </a:lnSpc>
            </a:pPr>
            <a:r>
              <a:rPr lang="cs-CZ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Z4F                79€</a:t>
            </a:r>
          </a:p>
          <a:p>
            <a:pPr>
              <a:lnSpc>
                <a:spcPts val="2795"/>
              </a:lnSpc>
            </a:pPr>
            <a:r>
              <a:rPr lang="cs-CZ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PREMIER    204€</a:t>
            </a:r>
          </a:p>
          <a:p>
            <a:pPr>
              <a:lnSpc>
                <a:spcPts val="2795"/>
              </a:lnSpc>
            </a:pPr>
            <a:r>
              <a:rPr lang="cs-CZ" sz="1995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MONTHLY   42€</a:t>
            </a:r>
            <a:endParaRPr lang="en-US" sz="1995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4" name="TextBox 49"/>
          <p:cNvSpPr txBox="1"/>
          <p:nvPr/>
        </p:nvSpPr>
        <p:spPr>
          <a:xfrm>
            <a:off x="2320727" y="5353396"/>
            <a:ext cx="563123" cy="21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9"/>
              </a:lnSpc>
            </a:pPr>
            <a:r>
              <a:rPr lang="en-US" sz="12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300 CR.</a:t>
            </a:r>
          </a:p>
        </p:txBody>
      </p:sp>
      <p:sp>
        <p:nvSpPr>
          <p:cNvPr id="25" name="TextBox 49">
            <a:extLst>
              <a:ext uri="{FF2B5EF4-FFF2-40B4-BE49-F238E27FC236}">
                <a16:creationId xmlns:a16="http://schemas.microsoft.com/office/drawing/2014/main" id="{8CDAD12C-96CB-3A95-8D31-FD4FFDFBD575}"/>
              </a:ext>
            </a:extLst>
          </p:cNvPr>
          <p:cNvSpPr txBox="1"/>
          <p:nvPr/>
        </p:nvSpPr>
        <p:spPr>
          <a:xfrm>
            <a:off x="2393476" y="5696476"/>
            <a:ext cx="563123" cy="215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9"/>
              </a:lnSpc>
            </a:pPr>
            <a:r>
              <a:rPr lang="cs-CZ" sz="12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en-US" sz="127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CR.</a:t>
            </a:r>
          </a:p>
        </p:txBody>
      </p:sp>
      <p:sp>
        <p:nvSpPr>
          <p:cNvPr id="27" name="TextBox 51"/>
          <p:cNvSpPr txBox="1"/>
          <p:nvPr/>
        </p:nvSpPr>
        <p:spPr>
          <a:xfrm>
            <a:off x="2384331" y="6050154"/>
            <a:ext cx="511987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4"/>
              </a:lnSpc>
            </a:pPr>
            <a:r>
              <a:rPr lang="en-US" sz="12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28 CR.</a:t>
            </a:r>
          </a:p>
        </p:txBody>
      </p:sp>
      <p:sp>
        <p:nvSpPr>
          <p:cNvPr id="28" name="TextBox 53"/>
          <p:cNvSpPr txBox="1"/>
          <p:nvPr/>
        </p:nvSpPr>
        <p:spPr>
          <a:xfrm>
            <a:off x="2502194" y="6407570"/>
            <a:ext cx="98630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4"/>
              </a:lnSpc>
            </a:pPr>
            <a:r>
              <a:rPr lang="en-US" sz="127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 CR.</a:t>
            </a:r>
          </a:p>
        </p:txBody>
      </p:sp>
      <p:sp>
        <p:nvSpPr>
          <p:cNvPr id="114" name="Title 2">
            <a:extLst>
              <a:ext uri="{FF2B5EF4-FFF2-40B4-BE49-F238E27FC236}">
                <a16:creationId xmlns:a16="http://schemas.microsoft.com/office/drawing/2014/main" id="{268A8791-2DD1-C428-5F80-05428D259E56}"/>
              </a:ext>
            </a:extLst>
          </p:cNvPr>
          <p:cNvSpPr txBox="1">
            <a:spLocks/>
          </p:cNvSpPr>
          <p:nvPr/>
        </p:nvSpPr>
        <p:spPr>
          <a:xfrm>
            <a:off x="10023565" y="2493371"/>
            <a:ext cx="2339310" cy="10171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HILDE AND ORJAN</a:t>
            </a:r>
          </a:p>
          <a:p>
            <a:pPr algn="ctr"/>
            <a: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FOUNDERS &amp; BUILDERS </a:t>
            </a:r>
          </a:p>
          <a:p>
            <a:pPr algn="ctr"/>
            <a: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FROM </a:t>
            </a:r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NORWAY</a:t>
            </a:r>
            <a:endParaRPr lang="en-US" sz="1000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19" name="zinzino-product-in-use-balancetest-Diana-HH8A8810-wide-75prc-150dpi.png" descr="zinzino-product-in-use-balancetest-Diana-HH8A8810-wide-75prc-150dpi.png">
            <a:extLst>
              <a:ext uri="{FF2B5EF4-FFF2-40B4-BE49-F238E27FC236}">
                <a16:creationId xmlns:a16="http://schemas.microsoft.com/office/drawing/2014/main" id="{5C76E1B0-CCA4-F7B3-D4C1-ABCDACAE2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43"/>
          <a:stretch/>
        </p:blipFill>
        <p:spPr>
          <a:xfrm>
            <a:off x="4926782" y="1091244"/>
            <a:ext cx="2008661" cy="1447384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8" name="Title 2">
            <a:extLst>
              <a:ext uri="{FF2B5EF4-FFF2-40B4-BE49-F238E27FC236}">
                <a16:creationId xmlns:a16="http://schemas.microsoft.com/office/drawing/2014/main" id="{AC032CF8-5B4C-1545-9E45-F4776220C59E}"/>
              </a:ext>
            </a:extLst>
          </p:cNvPr>
          <p:cNvSpPr txBox="1">
            <a:spLocks/>
          </p:cNvSpPr>
          <p:nvPr/>
        </p:nvSpPr>
        <p:spPr>
          <a:xfrm>
            <a:off x="10234878" y="6255257"/>
            <a:ext cx="1945550" cy="4969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DAG BERGHEIM PETTERSEN</a:t>
            </a:r>
            <a:b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CEO CORPORATE </a:t>
            </a:r>
            <a:b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</a:br>
            <a:r>
              <a:rPr lang="cs-CZ" sz="1000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FROM </a:t>
            </a:r>
            <a:r>
              <a:rPr lang="cs-CZ" sz="1000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NORWAY</a:t>
            </a:r>
            <a:endParaRPr lang="en-US" sz="1000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107" name="TextovéPole 106">
            <a:extLst>
              <a:ext uri="{FF2B5EF4-FFF2-40B4-BE49-F238E27FC236}">
                <a16:creationId xmlns:a16="http://schemas.microsoft.com/office/drawing/2014/main" id="{F7C8FD28-E6B4-E52A-ED0C-5AF8A7B28DAA}"/>
              </a:ext>
            </a:extLst>
          </p:cNvPr>
          <p:cNvSpPr txBox="1"/>
          <p:nvPr/>
        </p:nvSpPr>
        <p:spPr>
          <a:xfrm>
            <a:off x="8846410" y="4457639"/>
            <a:ext cx="6201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REWARDS</a:t>
            </a:r>
          </a:p>
          <a:p>
            <a:r>
              <a:rPr lang="cs-CZ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Wingdings" panose="05000000000000000000" pitchFamily="2" charset="2"/>
              </a:rPr>
              <a:t>      </a:t>
            </a:r>
            <a:endParaRPr lang="cs-CZ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09" name="Obrázek 108">
            <a:extLst>
              <a:ext uri="{FF2B5EF4-FFF2-40B4-BE49-F238E27FC236}">
                <a16:creationId xmlns:a16="http://schemas.microsoft.com/office/drawing/2014/main" id="{5B0CB55B-9886-DA50-4F0A-495C3870B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257" y="3459136"/>
            <a:ext cx="1779668" cy="732469"/>
          </a:xfrm>
          <a:prstGeom prst="rect">
            <a:avLst/>
          </a:prstGeom>
        </p:spPr>
      </p:pic>
      <p:pic>
        <p:nvPicPr>
          <p:cNvPr id="113" name="Obrázek 112">
            <a:extLst>
              <a:ext uri="{FF2B5EF4-FFF2-40B4-BE49-F238E27FC236}">
                <a16:creationId xmlns:a16="http://schemas.microsoft.com/office/drawing/2014/main" id="{9F2922E1-6B85-E9D1-2F13-B9329CCDA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8099" y="5153091"/>
            <a:ext cx="1299406" cy="1102986"/>
          </a:xfrm>
          <a:prstGeom prst="rect">
            <a:avLst/>
          </a:prstGeom>
        </p:spPr>
      </p:pic>
      <p:pic>
        <p:nvPicPr>
          <p:cNvPr id="116" name="Obrázek 115">
            <a:extLst>
              <a:ext uri="{FF2B5EF4-FFF2-40B4-BE49-F238E27FC236}">
                <a16:creationId xmlns:a16="http://schemas.microsoft.com/office/drawing/2014/main" id="{0F0EA1CE-0707-B00D-7FB9-947A11629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2297" y="1275489"/>
            <a:ext cx="1305208" cy="1224392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ECDAC8D-52D3-D694-00AB-54F5AF341D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783" y="4213097"/>
            <a:ext cx="4361392" cy="265408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DBFA80F5-C304-6E9C-F265-1393922E78B9}"/>
              </a:ext>
            </a:extLst>
          </p:cNvPr>
          <p:cNvSpPr txBox="1"/>
          <p:nvPr/>
        </p:nvSpPr>
        <p:spPr>
          <a:xfrm>
            <a:off x="4736265" y="5281437"/>
            <a:ext cx="6201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FAST START</a:t>
            </a:r>
          </a:p>
          <a:p>
            <a:r>
              <a:rPr lang="cs-CZ" b="1" dirty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  <a:sym typeface="Wingdings" panose="05000000000000000000" pitchFamily="2" charset="2"/>
              </a:rPr>
              <a:t>      </a:t>
            </a:r>
            <a:endParaRPr lang="cs-CZ" b="1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7BBC3D29-E3CD-9365-EAD0-2F7AFB8F8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944" y="2493371"/>
            <a:ext cx="591379" cy="33433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DF4E060E-7307-92B3-DFA0-437FAFAB9F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79" y="3503651"/>
            <a:ext cx="591379" cy="2833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27254</TotalTime>
  <Words>639</Words>
  <Application>Microsoft Office PowerPoint</Application>
  <PresentationFormat>Širokoúhlá obrazovka</PresentationFormat>
  <Paragraphs>177</Paragraphs>
  <Slides>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12" baseType="lpstr">
      <vt:lpstr> open sand bold</vt:lpstr>
      <vt:lpstr>Aptos</vt:lpstr>
      <vt:lpstr>Aptos Display</vt:lpstr>
      <vt:lpstr>Arial</vt:lpstr>
      <vt:lpstr>Comic Sans BOLD</vt:lpstr>
      <vt:lpstr>Helvetica Neue</vt:lpstr>
      <vt:lpstr>Open Sans</vt:lpstr>
      <vt:lpstr>Open Sans </vt:lpstr>
      <vt:lpstr>Open Sans Bold</vt:lpstr>
      <vt:lpstr>Motiv Office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Adam Skoda</dc:creator>
  <cp:lastModifiedBy>Adam Skoda</cp:lastModifiedBy>
  <cp:revision>86</cp:revision>
  <dcterms:created xsi:type="dcterms:W3CDTF">2025-04-21T18:47:14Z</dcterms:created>
  <dcterms:modified xsi:type="dcterms:W3CDTF">2025-09-22T16:14:33Z</dcterms:modified>
</cp:coreProperties>
</file>