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"/>
  </p:notesMasterIdLst>
  <p:sldIdLst>
    <p:sldId id="2444" r:id="rId2"/>
    <p:sldId id="2445" r:id="rId3"/>
  </p:sldIdLst>
  <p:sldSz cx="12192000" cy="6858000"/>
  <p:notesSz cx="6889750" cy="10018713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942A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454" autoAdjust="0"/>
    <p:restoredTop sz="94634"/>
  </p:normalViewPr>
  <p:slideViewPr>
    <p:cSldViewPr snapToGrid="0">
      <p:cViewPr varScale="1">
        <p:scale>
          <a:sx n="73" d="100"/>
          <a:sy n="73" d="100"/>
        </p:scale>
        <p:origin x="451" y="2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notesMaster" Target="notesMasters/notesMaster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5-29T09:41:35.744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0,'5'1,"1"0,0 0,0 0,0 1,-1 0,6 2,4 1,29 12,-29-11,0 0,1-1,-1-1,1 0,19 1,120-4,-69-3,72 2,-183 0,8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5-29T09:41:36.594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5-29T09:41:37.859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5-29T09:41:38.048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1,'0'0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5-29T09:41:39.318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508 1,'-5'0,"-1"1,1 0,-1 0,1 1,0 0,0-1,-1 2,-4 2,-6 2,-64 23,-143 33,203-58,-1-2,0-1,0-1,-31-1,112-2,-41 2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5-29T09:41:46.338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655 0,'-14'1,"0"0,-17 4,14-2,-39 8,24-4,-37 3,8-7,-49 6,42-2,-104-1,162-6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5558" cy="502676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l">
              <a:defRPr sz="13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902597" y="0"/>
            <a:ext cx="2985558" cy="502676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r">
              <a:defRPr sz="1300"/>
            </a:lvl1pPr>
          </a:lstStyle>
          <a:p>
            <a:fld id="{4679FB83-1DF1-4932-AC29-F3E365529325}" type="datetimeFigureOut">
              <a:rPr lang="cs-CZ" smtClean="0"/>
              <a:t>22.09.2025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439738" y="1252538"/>
            <a:ext cx="6010275" cy="3381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16" tIns="48308" rIns="96616" bIns="48308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8975" y="4821506"/>
            <a:ext cx="5511800" cy="3944868"/>
          </a:xfrm>
          <a:prstGeom prst="rect">
            <a:avLst/>
          </a:prstGeom>
        </p:spPr>
        <p:txBody>
          <a:bodyPr vert="horz" lIns="96616" tIns="48308" rIns="96616" bIns="48308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516039"/>
            <a:ext cx="2985558" cy="502674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l">
              <a:defRPr sz="13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902597" y="9516039"/>
            <a:ext cx="2985558" cy="502674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r">
              <a:defRPr sz="1300"/>
            </a:lvl1pPr>
          </a:lstStyle>
          <a:p>
            <a:fld id="{140B574D-D081-40A7-B124-158C9C88B80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77544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26E4C5-5092-47AC-9D46-6E98243BF13E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813535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0B574D-D081-40A7-B124-158C9C88B80F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794867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5E01A64-11AC-2B5D-D963-1496AEC2CE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6303E3BC-594E-6099-22F2-5715F05F14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7416DEC-5225-1F94-74CD-F53696A798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751FE-2B08-44F9-BBAB-331CD94B729C}" type="datetimeFigureOut">
              <a:rPr lang="cs-CZ" smtClean="0"/>
              <a:t>22.09.2025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27DECC0-9C76-80A4-3302-F707C5B67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F37A4DA-640E-C209-7F2A-F2DD3625A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309AB-16E5-4613-B705-2A901F52C59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917819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EEAAEAD-7877-5A03-39D0-F7F7C7764A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2880EAB2-1A3D-BFC3-AE4B-F57ECE5E14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EE532B2-73C0-4855-512C-508EB2BAF9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751FE-2B08-44F9-BBAB-331CD94B729C}" type="datetimeFigureOut">
              <a:rPr lang="cs-CZ" smtClean="0"/>
              <a:t>22.09.2025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B4F21D5-73AF-77F4-1E25-8D364D22A7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FAAF1EB-8F2C-BB3A-0A80-4951EAE01B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309AB-16E5-4613-B705-2A901F52C59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022171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B591680B-0A39-9F3B-4156-C16A7D98386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AE0C4984-1689-0B15-C724-3FD1CDB58B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E2EF748-4331-0E62-91FB-C09DA800A9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751FE-2B08-44F9-BBAB-331CD94B729C}" type="datetimeFigureOut">
              <a:rPr lang="cs-CZ" smtClean="0"/>
              <a:t>22.09.2025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38A708F-6ED3-1B24-CA8D-645CE01BD8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F164DB5-8105-A130-0136-8BFE4EECAF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309AB-16E5-4613-B705-2A901F52C59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389627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82027981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4D7536E-8142-CD1D-908B-16EF1F02E9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4990B7F-BCF3-F740-8C82-DAC654A4D3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2169B42-C6F3-E192-3E48-B51FB65E8E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751FE-2B08-44F9-BBAB-331CD94B729C}" type="datetimeFigureOut">
              <a:rPr lang="cs-CZ" smtClean="0"/>
              <a:t>22.09.2025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451161F-BE0C-1A7C-B34C-B908AF514A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C1D345B-E249-6495-7D60-41B5DB0D0A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309AB-16E5-4613-B705-2A901F52C59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112954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B0FDA96-5A80-C37A-1EE1-E1141C180C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ED76073F-092E-B82B-4987-70799088F4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9E4E206-0245-44CE-10D8-4FFA01A70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751FE-2B08-44F9-BBAB-331CD94B729C}" type="datetimeFigureOut">
              <a:rPr lang="cs-CZ" smtClean="0"/>
              <a:t>22.09.2025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E086D2A-17A4-7FF5-EC81-8A77026EE5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C474BEA-4F6E-B112-C2C0-BDC4348B7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309AB-16E5-4613-B705-2A901F52C59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543297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0941DBB-7128-1DDF-4003-C253339853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EEF7F32-45FB-C9A5-02C1-472C450783F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2C3F88A1-CD4E-3B92-9EE3-FCCEEA101A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508BD295-45C6-2447-B248-14A11B88A5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751FE-2B08-44F9-BBAB-331CD94B729C}" type="datetimeFigureOut">
              <a:rPr lang="cs-CZ" smtClean="0"/>
              <a:t>22.09.2025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B7A7755E-88E6-6B9A-512B-E12F1F540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DD483071-2DC4-B42E-723B-BAA4BB0588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309AB-16E5-4613-B705-2A901F52C59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795739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964F639-DFE2-A609-F6E3-6FECAF5CD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F9028402-29C5-EAF4-CE24-182389B1AB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C8315216-027D-4353-AA91-37AE461B79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C84D52BD-1AE7-3620-DB18-A93B7DE0AC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9C68619F-49CB-9D8B-0B04-F39E40CDFB2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0471AF63-1FE6-5989-5BE3-996881D205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751FE-2B08-44F9-BBAB-331CD94B729C}" type="datetimeFigureOut">
              <a:rPr lang="cs-CZ" smtClean="0"/>
              <a:t>22.09.2025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8CB72E95-E631-482F-5198-FB85D2D654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052468A9-FFAB-3BB5-FC5C-63CA1A9917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309AB-16E5-4613-B705-2A901F52C59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19594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B981F4A-13F3-9B4D-4E5A-201A4B66C0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C4B3807A-AB4D-9781-5C30-1EE10D0BFF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751FE-2B08-44F9-BBAB-331CD94B729C}" type="datetimeFigureOut">
              <a:rPr lang="cs-CZ" smtClean="0"/>
              <a:t>22.09.2025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8B71635B-5A63-9459-03AB-03C5297B4B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EC7BF8E6-59B4-712D-A8C1-4DF948AF0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309AB-16E5-4613-B705-2A901F52C59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045338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A806CEAE-C00D-42C3-CC63-1113448CFD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751FE-2B08-44F9-BBAB-331CD94B729C}" type="datetimeFigureOut">
              <a:rPr lang="cs-CZ" smtClean="0"/>
              <a:t>22.09.2025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A662347-C046-ED5D-FD04-C0DF08E6A8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E81528A6-53D7-3025-24FE-C5EAC1FE3A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309AB-16E5-4613-B705-2A901F52C59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273947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00AE7DA-49FB-20FF-FA56-D28ADFF999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1F54283-B596-20FC-A035-799B5B0490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6F6903A6-D502-3293-9801-46A6D852F8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14B7A517-8ED8-4B8F-5E50-5148F9C900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751FE-2B08-44F9-BBAB-331CD94B729C}" type="datetimeFigureOut">
              <a:rPr lang="cs-CZ" smtClean="0"/>
              <a:t>22.09.2025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B42DF301-DC53-7A5D-1644-E8B20F4F4D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CE802250-6C15-1339-6DC4-5F4F7AFA1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309AB-16E5-4613-B705-2A901F52C59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908949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38927C2-7B41-ED78-FDA9-E4E461A7C2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E15C64E9-EF16-D82A-A5A7-61E601F742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0698076C-F9D4-8A02-BA1B-9759079954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4DB1F0A1-4347-A992-553A-FB262BD1B5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751FE-2B08-44F9-BBAB-331CD94B729C}" type="datetimeFigureOut">
              <a:rPr lang="cs-CZ" smtClean="0"/>
              <a:t>22.09.2025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B3208CEF-DEF2-6AFB-8B12-9C8ACCDD2A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D1A87289-D2DD-6B44-8537-7D8FA15CC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309AB-16E5-4613-B705-2A901F52C59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165768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F2130BCA-C750-3236-2DB0-2010C997F5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202843BF-35D0-BB37-DF5F-A633EF6CF6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28186D8-3000-A54C-2716-1476B29A05A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E4751FE-2B08-44F9-BBAB-331CD94B729C}" type="datetimeFigureOut">
              <a:rPr lang="cs-CZ" smtClean="0"/>
              <a:t>22.09.2025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6E8D6BA-8277-B9D8-F596-5C12A3F6E1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A277BBE-7E89-39E7-F7CC-0F71056C5A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3C309AB-16E5-4613-B705-2A901F52C59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6635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5.png"/><Relationship Id="rId26" Type="http://schemas.openxmlformats.org/officeDocument/2006/relationships/image" Target="../media/image18.png"/><Relationship Id="rId3" Type="http://schemas.openxmlformats.org/officeDocument/2006/relationships/image" Target="../media/image1.jpeg"/><Relationship Id="rId21" Type="http://schemas.openxmlformats.org/officeDocument/2006/relationships/customXml" Target="../ink/ink3.xml"/><Relationship Id="rId7" Type="http://schemas.openxmlformats.org/officeDocument/2006/relationships/image" Target="../media/image5.jpeg"/><Relationship Id="rId12" Type="http://schemas.openxmlformats.org/officeDocument/2006/relationships/image" Target="../media/image10.png"/><Relationship Id="rId25" Type="http://schemas.openxmlformats.org/officeDocument/2006/relationships/customXml" Target="../ink/ink6.xml"/><Relationship Id="rId2" Type="http://schemas.openxmlformats.org/officeDocument/2006/relationships/notesSlide" Target="../notesSlides/notesSlide1.xml"/><Relationship Id="rId16" Type="http://schemas.openxmlformats.org/officeDocument/2006/relationships/customXml" Target="../ink/ink1.xml"/><Relationship Id="rId20" Type="http://schemas.openxmlformats.org/officeDocument/2006/relationships/image" Target="../media/image1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17.png"/><Relationship Id="rId5" Type="http://schemas.openxmlformats.org/officeDocument/2006/relationships/image" Target="../media/image3.jpeg"/><Relationship Id="rId15" Type="http://schemas.openxmlformats.org/officeDocument/2006/relationships/image" Target="../media/image13.png"/><Relationship Id="rId23" Type="http://schemas.openxmlformats.org/officeDocument/2006/relationships/customXml" Target="../ink/ink5.xml"/><Relationship Id="rId10" Type="http://schemas.openxmlformats.org/officeDocument/2006/relationships/image" Target="../media/image8.png"/><Relationship Id="rId19" Type="http://schemas.openxmlformats.org/officeDocument/2006/relationships/customXml" Target="../ink/ink2.xml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customXml" Target="../ink/ink4.xml"/><Relationship Id="rId27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svg"/><Relationship Id="rId9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33"/>
          <p:cNvGrpSpPr/>
          <p:nvPr/>
        </p:nvGrpSpPr>
        <p:grpSpPr>
          <a:xfrm>
            <a:off x="0" y="2696541"/>
            <a:ext cx="12336087" cy="2245144"/>
            <a:chOff x="-376" y="-32020"/>
            <a:chExt cx="3882324" cy="750222"/>
          </a:xfrm>
        </p:grpSpPr>
        <p:sp>
          <p:nvSpPr>
            <p:cNvPr id="34" name="Freeform 34"/>
            <p:cNvSpPr/>
            <p:nvPr/>
          </p:nvSpPr>
          <p:spPr>
            <a:xfrm>
              <a:off x="-376" y="-32020"/>
              <a:ext cx="3841807" cy="750222"/>
            </a:xfrm>
            <a:custGeom>
              <a:avLst/>
              <a:gdLst/>
              <a:ahLst/>
              <a:cxnLst/>
              <a:rect l="l" t="t" r="r" b="b"/>
              <a:pathLst>
                <a:path w="3881948" h="711657">
                  <a:moveTo>
                    <a:pt x="0" y="0"/>
                  </a:moveTo>
                  <a:lnTo>
                    <a:pt x="3881948" y="0"/>
                  </a:lnTo>
                  <a:lnTo>
                    <a:pt x="3881948" y="711657"/>
                  </a:lnTo>
                  <a:lnTo>
                    <a:pt x="0" y="711657"/>
                  </a:lnTo>
                  <a:close/>
                </a:path>
              </a:pathLst>
            </a:custGeom>
            <a:solidFill>
              <a:srgbClr val="0097B2">
                <a:alpha val="10980"/>
              </a:srgbClr>
            </a:solidFill>
          </p:spPr>
          <p:txBody>
            <a:bodyPr/>
            <a:lstStyle/>
            <a:p>
              <a:endParaRPr lang="cs-CZ" sz="2178" dirty="0"/>
            </a:p>
          </p:txBody>
        </p:sp>
        <p:sp>
          <p:nvSpPr>
            <p:cNvPr id="35" name="TextBox 35"/>
            <p:cNvSpPr txBox="1"/>
            <p:nvPr/>
          </p:nvSpPr>
          <p:spPr>
            <a:xfrm>
              <a:off x="0" y="-28575"/>
              <a:ext cx="3881948" cy="740232"/>
            </a:xfrm>
            <a:prstGeom prst="rect">
              <a:avLst/>
            </a:prstGeom>
          </p:spPr>
          <p:txBody>
            <a:bodyPr lIns="46104" tIns="46104" rIns="46104" bIns="46104" rtlCol="0" anchor="ctr"/>
            <a:lstStyle/>
            <a:p>
              <a:pPr>
                <a:lnSpc>
                  <a:spcPts val="2287"/>
                </a:lnSpc>
              </a:pPr>
              <a:endParaRPr sz="2178" dirty="0"/>
            </a:p>
          </p:txBody>
        </p:sp>
      </p:grpSp>
      <p:grpSp>
        <p:nvGrpSpPr>
          <p:cNvPr id="135" name="Skupina 134">
            <a:extLst>
              <a:ext uri="{FF2B5EF4-FFF2-40B4-BE49-F238E27FC236}">
                <a16:creationId xmlns:a16="http://schemas.microsoft.com/office/drawing/2014/main" id="{DB4E30B3-B5C4-3F11-C204-FD3384F6D3D8}"/>
              </a:ext>
            </a:extLst>
          </p:cNvPr>
          <p:cNvGrpSpPr/>
          <p:nvPr/>
        </p:nvGrpSpPr>
        <p:grpSpPr>
          <a:xfrm>
            <a:off x="5440702" y="3147174"/>
            <a:ext cx="5153411" cy="1495141"/>
            <a:chOff x="7152019" y="2703227"/>
            <a:chExt cx="5153411" cy="1495141"/>
          </a:xfrm>
        </p:grpSpPr>
        <p:sp>
          <p:nvSpPr>
            <p:cNvPr id="72" name="TextBox 72"/>
            <p:cNvSpPr txBox="1"/>
            <p:nvPr/>
          </p:nvSpPr>
          <p:spPr>
            <a:xfrm>
              <a:off x="7345084" y="3075741"/>
              <a:ext cx="2622410" cy="22781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1906"/>
                </a:lnSpc>
              </a:pPr>
              <a:r>
                <a:rPr lang="en-US" sz="1400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 </a:t>
              </a:r>
              <a:r>
                <a:rPr lang="cs-CZ" sz="1400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    </a:t>
              </a:r>
              <a:r>
                <a:rPr lang="en-US" sz="1400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7</a:t>
              </a:r>
              <a:r>
                <a:rPr lang="cs-CZ" sz="1400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 </a:t>
              </a:r>
              <a:r>
                <a:rPr lang="en-US" sz="1400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000 € </a:t>
              </a:r>
              <a:r>
                <a:rPr lang="cs-CZ" sz="1400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   10-30% PROVIZE</a:t>
              </a:r>
              <a:endParaRPr lang="en-US" sz="14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73" name="TextBox 73"/>
            <p:cNvSpPr txBox="1"/>
            <p:nvPr/>
          </p:nvSpPr>
          <p:spPr>
            <a:xfrm>
              <a:off x="7286556" y="3737588"/>
              <a:ext cx="2530289" cy="22781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906"/>
                </a:lnSpc>
              </a:pPr>
              <a:r>
                <a:rPr lang="cs-CZ" sz="1400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    </a:t>
              </a:r>
              <a:r>
                <a:rPr lang="en-US" sz="1400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15</a:t>
              </a:r>
              <a:r>
                <a:rPr lang="cs-CZ" sz="1400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 </a:t>
              </a:r>
              <a:r>
                <a:rPr lang="en-US" sz="1400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000 € </a:t>
              </a:r>
              <a:r>
                <a:rPr lang="cs-CZ" sz="1400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   </a:t>
              </a:r>
              <a:r>
                <a:rPr lang="en-US" sz="1400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OTB (VČETNĚ DT)</a:t>
              </a:r>
            </a:p>
          </p:txBody>
        </p:sp>
        <p:sp>
          <p:nvSpPr>
            <p:cNvPr id="74" name="TextBox 74"/>
            <p:cNvSpPr txBox="1"/>
            <p:nvPr/>
          </p:nvSpPr>
          <p:spPr>
            <a:xfrm>
              <a:off x="7302189" y="3293744"/>
              <a:ext cx="5003241" cy="47147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1906"/>
                </a:lnSpc>
              </a:pPr>
              <a:r>
                <a:rPr lang="cs-CZ" sz="1400" b="1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    </a:t>
              </a:r>
              <a:r>
                <a:rPr lang="en-US" sz="1400" b="1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12</a:t>
              </a:r>
              <a:r>
                <a:rPr lang="cs-CZ" sz="1400" b="1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 </a:t>
              </a:r>
              <a:r>
                <a:rPr lang="en-US" sz="1400" b="1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000 </a:t>
              </a:r>
              <a:r>
                <a:rPr lang="cs-CZ" sz="1400" b="1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€    ROČNÍ </a:t>
              </a:r>
              <a:r>
                <a:rPr lang="en-US" sz="1400" b="1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PŘÍJEM  </a:t>
              </a:r>
              <a:endParaRPr lang="cs-CZ" sz="1400" b="1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>
                <a:lnSpc>
                  <a:spcPts val="1906"/>
                </a:lnSpc>
              </a:pPr>
              <a:r>
                <a:rPr lang="cs-CZ" sz="1400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    </a:t>
              </a:r>
              <a:r>
                <a:rPr lang="en-US" sz="1400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12</a:t>
              </a:r>
              <a:r>
                <a:rPr lang="cs-CZ" sz="1400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 </a:t>
              </a:r>
              <a:r>
                <a:rPr lang="en-US" sz="1400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600 </a:t>
              </a:r>
              <a:r>
                <a:rPr lang="cs-CZ" sz="1400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€    ROČNĚ PRODUKTY Z4F</a:t>
              </a:r>
              <a:endParaRPr lang="en-US" sz="14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75" name="TextBox 75"/>
            <p:cNvSpPr txBox="1"/>
            <p:nvPr/>
          </p:nvSpPr>
          <p:spPr>
            <a:xfrm>
              <a:off x="7152251" y="3993184"/>
              <a:ext cx="3995595" cy="20518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618"/>
                </a:lnSpc>
              </a:pPr>
              <a:r>
                <a:rPr lang="cs-CZ" sz="1400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             + DALŠÍ   BONUSY </a:t>
              </a:r>
              <a:r>
                <a:rPr lang="cs-CZ" sz="1400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Wingdings" panose="05000000000000000000" pitchFamily="2" charset="2"/>
                </a:rPr>
                <a:t></a:t>
              </a:r>
              <a:endParaRPr lang="en-US" sz="14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83" name="TextBox 83"/>
            <p:cNvSpPr txBox="1"/>
            <p:nvPr/>
          </p:nvSpPr>
          <p:spPr>
            <a:xfrm>
              <a:off x="7152019" y="2703227"/>
              <a:ext cx="4252598" cy="25648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2033"/>
                </a:lnSpc>
              </a:pPr>
              <a:r>
                <a:rPr lang="en-US" b="1" dirty="0">
                  <a:solidFill>
                    <a:srgbClr val="065361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ZISK </a:t>
              </a:r>
              <a:r>
                <a:rPr lang="cs-CZ" b="1" dirty="0">
                  <a:solidFill>
                    <a:srgbClr val="065361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1-200 TOP-TEAM + </a:t>
              </a:r>
              <a:r>
                <a:rPr lang="en-US" b="1" dirty="0">
                  <a:solidFill>
                    <a:srgbClr val="065361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BONUSY</a:t>
              </a:r>
            </a:p>
          </p:txBody>
        </p:sp>
      </p:grpSp>
      <p:grpSp>
        <p:nvGrpSpPr>
          <p:cNvPr id="134" name="Skupina 133">
            <a:extLst>
              <a:ext uri="{FF2B5EF4-FFF2-40B4-BE49-F238E27FC236}">
                <a16:creationId xmlns:a16="http://schemas.microsoft.com/office/drawing/2014/main" id="{68E47A2B-E138-8A85-981C-46D96EB04A3E}"/>
              </a:ext>
            </a:extLst>
          </p:cNvPr>
          <p:cNvGrpSpPr/>
          <p:nvPr/>
        </p:nvGrpSpPr>
        <p:grpSpPr>
          <a:xfrm>
            <a:off x="163243" y="3126745"/>
            <a:ext cx="6529540" cy="1514044"/>
            <a:chOff x="392073" y="2443318"/>
            <a:chExt cx="6529540" cy="1514044"/>
          </a:xfrm>
        </p:grpSpPr>
        <p:sp>
          <p:nvSpPr>
            <p:cNvPr id="59" name="TextBox 59"/>
            <p:cNvSpPr txBox="1"/>
            <p:nvPr/>
          </p:nvSpPr>
          <p:spPr>
            <a:xfrm>
              <a:off x="640052" y="2854208"/>
              <a:ext cx="2432711" cy="24833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2122"/>
                </a:lnSpc>
              </a:pPr>
              <a:r>
                <a:rPr lang="en-US" sz="1400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1 - 24 C.P. = 10%</a:t>
              </a:r>
            </a:p>
          </p:txBody>
        </p:sp>
        <p:sp>
          <p:nvSpPr>
            <p:cNvPr id="60" name="TextBox 60"/>
            <p:cNvSpPr txBox="1"/>
            <p:nvPr/>
          </p:nvSpPr>
          <p:spPr>
            <a:xfrm>
              <a:off x="531123" y="3060478"/>
              <a:ext cx="2253825" cy="24833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2118"/>
                </a:lnSpc>
              </a:pPr>
              <a:r>
                <a:rPr lang="en-US" sz="1400" b="1" dirty="0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25 | A</a:t>
              </a:r>
              <a:r>
                <a:rPr lang="cs-CZ" sz="1400" b="1" dirty="0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-</a:t>
              </a:r>
              <a:r>
                <a:rPr lang="en-US" sz="1400" b="1" dirty="0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TEAM = 20%</a:t>
              </a:r>
            </a:p>
          </p:txBody>
        </p:sp>
        <p:sp>
          <p:nvSpPr>
            <p:cNvPr id="61" name="TextBox 61"/>
            <p:cNvSpPr txBox="1"/>
            <p:nvPr/>
          </p:nvSpPr>
          <p:spPr>
            <a:xfrm>
              <a:off x="2620909" y="3073166"/>
              <a:ext cx="3382813" cy="21948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1761"/>
                </a:lnSpc>
              </a:pPr>
              <a:r>
                <a:rPr lang="en-US" sz="1400" b="1" dirty="0">
                  <a:solidFill>
                    <a:srgbClr val="000000"/>
                  </a:solidFill>
                  <a:latin typeface="Open Sans Bold" panose="020B0806030504020204" pitchFamily="34" charset="0"/>
                  <a:ea typeface="Open Sans Bold" panose="020B0806030504020204" pitchFamily="34" charset="0"/>
                  <a:cs typeface="Open Sans Bold" panose="020B0806030504020204" pitchFamily="34" charset="0"/>
                  <a:sym typeface="Open Sans"/>
                </a:rPr>
                <a:t>100€ + 100€ </a:t>
              </a:r>
              <a:r>
                <a:rPr lang="cs-CZ" sz="1400" b="1" dirty="0">
                  <a:solidFill>
                    <a:srgbClr val="000000"/>
                  </a:solidFill>
                  <a:latin typeface="Open Sans Bold" panose="020B0806030504020204" pitchFamily="34" charset="0"/>
                  <a:ea typeface="Open Sans Bold" panose="020B0806030504020204" pitchFamily="34" charset="0"/>
                  <a:cs typeface="Open Sans Bold" panose="020B0806030504020204" pitchFamily="34" charset="0"/>
                  <a:sym typeface="Open Sans"/>
                </a:rPr>
                <a:t>          REFUNDACE UPK</a:t>
              </a:r>
              <a:endParaRPr lang="en-US" sz="1400" b="1" dirty="0">
                <a:solidFill>
                  <a:srgbClr val="000000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  <a:sym typeface="Open Sans"/>
              </a:endParaRPr>
            </a:p>
          </p:txBody>
        </p:sp>
        <p:sp>
          <p:nvSpPr>
            <p:cNvPr id="62" name="TextBox 62"/>
            <p:cNvSpPr txBox="1"/>
            <p:nvPr/>
          </p:nvSpPr>
          <p:spPr>
            <a:xfrm>
              <a:off x="531123" y="3256058"/>
              <a:ext cx="2253825" cy="24833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2118"/>
                </a:lnSpc>
              </a:pPr>
              <a:r>
                <a:rPr lang="en-US" sz="1400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50 | PRO</a:t>
              </a:r>
              <a:r>
                <a:rPr lang="cs-CZ" sz="1400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-</a:t>
              </a:r>
              <a:r>
                <a:rPr lang="en-US" sz="1400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TEAM = 25%</a:t>
              </a:r>
            </a:p>
          </p:txBody>
        </p:sp>
        <p:sp>
          <p:nvSpPr>
            <p:cNvPr id="63" name="TextBox 63"/>
            <p:cNvSpPr txBox="1"/>
            <p:nvPr/>
          </p:nvSpPr>
          <p:spPr>
            <a:xfrm>
              <a:off x="2619061" y="3284564"/>
              <a:ext cx="2960634" cy="21948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1761"/>
                </a:lnSpc>
              </a:pPr>
              <a:r>
                <a:rPr lang="en-US" sz="1400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200€ + 100€</a:t>
              </a:r>
            </a:p>
          </p:txBody>
        </p:sp>
        <p:sp>
          <p:nvSpPr>
            <p:cNvPr id="64" name="TextBox 64"/>
            <p:cNvSpPr txBox="1"/>
            <p:nvPr/>
          </p:nvSpPr>
          <p:spPr>
            <a:xfrm>
              <a:off x="434194" y="3475159"/>
              <a:ext cx="2253825" cy="24833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2118"/>
                </a:lnSpc>
              </a:pPr>
              <a:r>
                <a:rPr lang="en-US" sz="1400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100 | TOP</a:t>
              </a:r>
              <a:r>
                <a:rPr lang="cs-CZ" sz="1400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-</a:t>
              </a:r>
              <a:r>
                <a:rPr lang="en-US" sz="1400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TEAM = 30%</a:t>
              </a:r>
            </a:p>
          </p:txBody>
        </p:sp>
        <p:sp>
          <p:nvSpPr>
            <p:cNvPr id="65" name="TextBox 65"/>
            <p:cNvSpPr txBox="1"/>
            <p:nvPr/>
          </p:nvSpPr>
          <p:spPr>
            <a:xfrm>
              <a:off x="2621285" y="3508303"/>
              <a:ext cx="1261988" cy="21948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1761"/>
                </a:lnSpc>
              </a:pPr>
              <a:r>
                <a:rPr lang="en-US" sz="1400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400€ + 100€</a:t>
              </a:r>
            </a:p>
          </p:txBody>
        </p:sp>
        <p:sp>
          <p:nvSpPr>
            <p:cNvPr id="66" name="TextBox 66"/>
            <p:cNvSpPr txBox="1"/>
            <p:nvPr/>
          </p:nvSpPr>
          <p:spPr>
            <a:xfrm>
              <a:off x="434193" y="3693163"/>
              <a:ext cx="2253825" cy="24833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2118"/>
                </a:lnSpc>
              </a:pPr>
              <a:r>
                <a:rPr lang="en-US" sz="1400" dirty="0">
                  <a:solidFill>
                    <a:srgbClr val="000000"/>
                  </a:solidFill>
                  <a:latin typeface="Open Sans Bold" panose="020B0806030504020204" pitchFamily="34" charset="0"/>
                  <a:ea typeface="Open Sans Bold" panose="020B0806030504020204" pitchFamily="34" charset="0"/>
                  <a:cs typeface="Open Sans Bold" panose="020B0806030504020204" pitchFamily="34" charset="0"/>
                  <a:sym typeface="Open Sans"/>
                </a:rPr>
                <a:t>200 | TOP</a:t>
              </a:r>
              <a:r>
                <a:rPr lang="cs-CZ" sz="1400" dirty="0">
                  <a:solidFill>
                    <a:srgbClr val="000000"/>
                  </a:solidFill>
                  <a:latin typeface="Open Sans Bold" panose="020B0806030504020204" pitchFamily="34" charset="0"/>
                  <a:ea typeface="Open Sans Bold" panose="020B0806030504020204" pitchFamily="34" charset="0"/>
                  <a:cs typeface="Open Sans Bold" panose="020B0806030504020204" pitchFamily="34" charset="0"/>
                  <a:sym typeface="Open Sans"/>
                </a:rPr>
                <a:t>-</a:t>
              </a:r>
              <a:r>
                <a:rPr lang="en-US" sz="1400" dirty="0">
                  <a:solidFill>
                    <a:srgbClr val="000000"/>
                  </a:solidFill>
                  <a:latin typeface="Open Sans Bold" panose="020B0806030504020204" pitchFamily="34" charset="0"/>
                  <a:ea typeface="Open Sans Bold" panose="020B0806030504020204" pitchFamily="34" charset="0"/>
                  <a:cs typeface="Open Sans Bold" panose="020B0806030504020204" pitchFamily="34" charset="0"/>
                  <a:sym typeface="Open Sans"/>
                </a:rPr>
                <a:t>TEAM = 30%</a:t>
              </a:r>
            </a:p>
          </p:txBody>
        </p:sp>
        <p:sp>
          <p:nvSpPr>
            <p:cNvPr id="67" name="TextBox 67"/>
            <p:cNvSpPr txBox="1"/>
            <p:nvPr/>
          </p:nvSpPr>
          <p:spPr>
            <a:xfrm>
              <a:off x="2518753" y="3737878"/>
              <a:ext cx="3091978" cy="21948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1761"/>
                </a:lnSpc>
              </a:pPr>
              <a:r>
                <a:rPr lang="en-US" sz="1400" dirty="0">
                  <a:solidFill>
                    <a:srgbClr val="000000"/>
                  </a:solidFill>
                  <a:latin typeface="Open Sans Bold" panose="020B0806030504020204" pitchFamily="34" charset="0"/>
                  <a:ea typeface="Open Sans Bold" panose="020B0806030504020204" pitchFamily="34" charset="0"/>
                  <a:cs typeface="Open Sans Bold" panose="020B0806030504020204" pitchFamily="34" charset="0"/>
                  <a:sym typeface="Open Sans"/>
                </a:rPr>
                <a:t>1000€ +</a:t>
              </a:r>
              <a:r>
                <a:rPr lang="cs-CZ" sz="1400" dirty="0">
                  <a:solidFill>
                    <a:srgbClr val="000000"/>
                  </a:solidFill>
                  <a:latin typeface="Open Sans Bold" panose="020B0806030504020204" pitchFamily="34" charset="0"/>
                  <a:ea typeface="Open Sans Bold" panose="020B0806030504020204" pitchFamily="34" charset="0"/>
                  <a:cs typeface="Open Sans Bold" panose="020B0806030504020204" pitchFamily="34" charset="0"/>
                  <a:sym typeface="Open Sans"/>
                </a:rPr>
                <a:t> </a:t>
              </a:r>
              <a:r>
                <a:rPr lang="en-US" sz="1400" dirty="0">
                  <a:solidFill>
                    <a:srgbClr val="000000"/>
                  </a:solidFill>
                  <a:latin typeface="Open Sans Bold" panose="020B0806030504020204" pitchFamily="34" charset="0"/>
                  <a:ea typeface="Open Sans Bold" panose="020B0806030504020204" pitchFamily="34" charset="0"/>
                  <a:cs typeface="Open Sans Bold" panose="020B0806030504020204" pitchFamily="34" charset="0"/>
                  <a:sym typeface="Open Sans"/>
                </a:rPr>
                <a:t>100€</a:t>
              </a:r>
            </a:p>
          </p:txBody>
        </p:sp>
        <p:sp>
          <p:nvSpPr>
            <p:cNvPr id="68" name="TextBox 68"/>
            <p:cNvSpPr txBox="1"/>
            <p:nvPr/>
          </p:nvSpPr>
          <p:spPr>
            <a:xfrm>
              <a:off x="4086590" y="3330153"/>
              <a:ext cx="1439458" cy="17139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1294"/>
                </a:lnSpc>
              </a:pPr>
              <a:r>
                <a:rPr lang="en-US" sz="1400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       500 € OTB </a:t>
              </a:r>
            </a:p>
          </p:txBody>
        </p:sp>
        <p:sp>
          <p:nvSpPr>
            <p:cNvPr id="69" name="TextBox 69"/>
            <p:cNvSpPr txBox="1"/>
            <p:nvPr/>
          </p:nvSpPr>
          <p:spPr>
            <a:xfrm>
              <a:off x="3928409" y="3557630"/>
              <a:ext cx="1831847" cy="17139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1294"/>
                </a:lnSpc>
              </a:pPr>
              <a:r>
                <a:rPr lang="en-US" sz="1400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      10</a:t>
              </a:r>
              <a:r>
                <a:rPr lang="cs-CZ" sz="1400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.</a:t>
              </a:r>
              <a:r>
                <a:rPr lang="en-US" sz="1400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000 € </a:t>
              </a:r>
              <a:r>
                <a:rPr lang="cs-CZ" sz="1400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OTB</a:t>
              </a:r>
              <a:endParaRPr lang="en-US" sz="14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70" name="TextBox 70"/>
            <p:cNvSpPr txBox="1"/>
            <p:nvPr/>
          </p:nvSpPr>
          <p:spPr>
            <a:xfrm>
              <a:off x="3713669" y="3748861"/>
              <a:ext cx="3207944" cy="19287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1647"/>
                </a:lnSpc>
              </a:pPr>
              <a:r>
                <a:rPr lang="cs-CZ" sz="1177" dirty="0">
                  <a:solidFill>
                    <a:srgbClr val="000000"/>
                  </a:solidFill>
                  <a:latin typeface="Open Sans Bold" panose="020B0806030504020204" pitchFamily="34" charset="0"/>
                  <a:ea typeface="Open Sans Bold" panose="020B0806030504020204" pitchFamily="34" charset="0"/>
                  <a:cs typeface="Open Sans Bold" panose="020B0806030504020204" pitchFamily="34" charset="0"/>
                  <a:sym typeface="Open Sans"/>
                </a:rPr>
                <a:t>  </a:t>
              </a:r>
              <a:r>
                <a:rPr lang="en-US" sz="1177" b="1" dirty="0">
                  <a:solidFill>
                    <a:srgbClr val="000000"/>
                  </a:solidFill>
                  <a:latin typeface="Open Sans Bold" panose="020B0806030504020204" pitchFamily="34" charset="0"/>
                  <a:ea typeface="Open Sans Bold" panose="020B0806030504020204" pitchFamily="34" charset="0"/>
                  <a:cs typeface="Open Sans Bold" panose="020B0806030504020204" pitchFamily="34" charset="0"/>
                  <a:sym typeface="Open Sans"/>
                </a:rPr>
                <a:t>ŘEDITEL</a:t>
              </a:r>
              <a:r>
                <a:rPr lang="cs-CZ" sz="1177" b="1" dirty="0">
                  <a:solidFill>
                    <a:srgbClr val="000000"/>
                  </a:solidFill>
                  <a:latin typeface="Open Sans Bold" panose="020B0806030504020204" pitchFamily="34" charset="0"/>
                  <a:ea typeface="Open Sans Bold" panose="020B0806030504020204" pitchFamily="34" charset="0"/>
                  <a:cs typeface="Open Sans Bold" panose="020B0806030504020204" pitchFamily="34" charset="0"/>
                  <a:sym typeface="Open Sans"/>
                </a:rPr>
                <a:t>SKÁ DOVOLENÁ </a:t>
              </a:r>
              <a:r>
                <a:rPr lang="en-US" sz="1177" b="1" dirty="0">
                  <a:solidFill>
                    <a:srgbClr val="000000"/>
                  </a:solidFill>
                  <a:latin typeface="Open Sans Bold" panose="020B0806030504020204" pitchFamily="34" charset="0"/>
                  <a:ea typeface="Open Sans Bold" panose="020B0806030504020204" pitchFamily="34" charset="0"/>
                  <a:cs typeface="Open Sans Bold" panose="020B0806030504020204" pitchFamily="34" charset="0"/>
                  <a:sym typeface="Open Sans"/>
                </a:rPr>
                <a:t>(DT)</a:t>
              </a:r>
            </a:p>
          </p:txBody>
        </p:sp>
        <p:sp>
          <p:nvSpPr>
            <p:cNvPr id="82" name="TextBox 82"/>
            <p:cNvSpPr txBox="1"/>
            <p:nvPr/>
          </p:nvSpPr>
          <p:spPr>
            <a:xfrm>
              <a:off x="392073" y="2443318"/>
              <a:ext cx="3694517" cy="25859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2033"/>
                </a:lnSpc>
              </a:pPr>
              <a:r>
                <a:rPr lang="en-US" b="1" dirty="0">
                  <a:solidFill>
                    <a:srgbClr val="065361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PLÁN</a:t>
              </a:r>
              <a:r>
                <a:rPr lang="cs-CZ" b="1" dirty="0">
                  <a:solidFill>
                    <a:srgbClr val="065361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 ZÁKAZNICKÝCH BODŮ</a:t>
              </a:r>
              <a:endParaRPr lang="en-US" b="1" dirty="0">
                <a:solidFill>
                  <a:srgbClr val="065361"/>
                </a:solidFill>
                <a:latin typeface="Open Sans Bold"/>
                <a:ea typeface="Open Sans Bold"/>
                <a:cs typeface="Open Sans Bold"/>
                <a:sym typeface="Open Sans Bold"/>
              </a:endParaRPr>
            </a:p>
          </p:txBody>
        </p:sp>
        <p:sp>
          <p:nvSpPr>
            <p:cNvPr id="104" name="TextovéPole 103">
              <a:extLst>
                <a:ext uri="{FF2B5EF4-FFF2-40B4-BE49-F238E27FC236}">
                  <a16:creationId xmlns:a16="http://schemas.microsoft.com/office/drawing/2014/main" id="{FE1F8EE0-9D27-F482-F3A9-938599B0A453}"/>
                </a:ext>
              </a:extLst>
            </p:cNvPr>
            <p:cNvSpPr txBox="1"/>
            <p:nvPr/>
          </p:nvSpPr>
          <p:spPr>
            <a:xfrm>
              <a:off x="2216555" y="2828548"/>
              <a:ext cx="3169337" cy="2667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25400" tIns="25400" rIns="25400" bIns="25400" numCol="1" spcCol="38100" rtlCol="0" anchor="ctr">
              <a:spAutoFit/>
            </a:bodyPr>
            <a:lstStyle/>
            <a:p>
              <a:pPr algn="ctr" defTabSz="1219169" hangingPunct="0"/>
              <a:r>
                <a:rPr lang="cs-CZ" sz="1400" dirty="0">
                  <a:latin typeface="Open Sans Bold" panose="020B0806030504020204" pitchFamily="34" charset="0"/>
                  <a:ea typeface="Open Sans Bold" panose="020B0806030504020204" pitchFamily="34" charset="0"/>
                  <a:cs typeface="Open Sans Bold" panose="020B0806030504020204" pitchFamily="34" charset="0"/>
                </a:rPr>
                <a:t>PŘÍJMY + PRODUKTY  +  BONUSY</a:t>
              </a:r>
              <a:endParaRPr lang="cs-CZ" sz="1400" dirty="0">
                <a:solidFill>
                  <a:srgbClr val="5E5E5E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  <a:sym typeface="Helvetica Neue"/>
              </a:endParaRPr>
            </a:p>
          </p:txBody>
        </p:sp>
      </p:grpSp>
      <p:grpSp>
        <p:nvGrpSpPr>
          <p:cNvPr id="138" name="Skupina 137">
            <a:extLst>
              <a:ext uri="{FF2B5EF4-FFF2-40B4-BE49-F238E27FC236}">
                <a16:creationId xmlns:a16="http://schemas.microsoft.com/office/drawing/2014/main" id="{628B7CA7-A4F3-23C8-4B9C-CF8BBD68449D}"/>
              </a:ext>
            </a:extLst>
          </p:cNvPr>
          <p:cNvGrpSpPr/>
          <p:nvPr/>
        </p:nvGrpSpPr>
        <p:grpSpPr>
          <a:xfrm>
            <a:off x="5141987" y="21419"/>
            <a:ext cx="6978827" cy="4901857"/>
            <a:chOff x="4512094" y="-53589"/>
            <a:chExt cx="7303585" cy="5439917"/>
          </a:xfrm>
        </p:grpSpPr>
        <p:sp>
          <p:nvSpPr>
            <p:cNvPr id="46" name="TextBox 46"/>
            <p:cNvSpPr txBox="1"/>
            <p:nvPr/>
          </p:nvSpPr>
          <p:spPr>
            <a:xfrm>
              <a:off x="8510035" y="2931603"/>
              <a:ext cx="2295987" cy="37215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2795"/>
                </a:lnSpc>
              </a:pPr>
              <a:r>
                <a:rPr lang="en-US" b="1" dirty="0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1169€</a:t>
              </a:r>
              <a:r>
                <a:rPr lang="cs-CZ" b="1" dirty="0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 </a:t>
              </a:r>
              <a:r>
                <a:rPr lang="en-US" b="1" dirty="0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UPK</a:t>
              </a:r>
              <a:r>
                <a:rPr lang="cs-CZ" b="1" dirty="0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:</a:t>
              </a:r>
              <a:r>
                <a:rPr lang="en-US" b="1" dirty="0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 </a:t>
              </a:r>
            </a:p>
          </p:txBody>
        </p:sp>
        <p:sp>
          <p:nvSpPr>
            <p:cNvPr id="47" name="TextBox 47"/>
            <p:cNvSpPr txBox="1"/>
            <p:nvPr/>
          </p:nvSpPr>
          <p:spPr>
            <a:xfrm>
              <a:off x="9092030" y="5016304"/>
              <a:ext cx="2583228" cy="37002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1271"/>
                </a:lnSpc>
              </a:pPr>
              <a:r>
                <a:rPr lang="en-US" sz="1000" b="1" dirty="0">
                  <a:solidFill>
                    <a:srgbClr val="00000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Open Sans"/>
                </a:rPr>
                <a:t>Z4F</a:t>
              </a:r>
              <a:r>
                <a:rPr lang="en-US" sz="1000" dirty="0">
                  <a:solidFill>
                    <a:srgbClr val="00000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Open Sans"/>
                </a:rPr>
                <a:t> </a:t>
              </a:r>
              <a:r>
                <a:rPr lang="cs-CZ" sz="1000" dirty="0">
                  <a:solidFill>
                    <a:srgbClr val="00000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Open Sans"/>
                </a:rPr>
                <a:t>Auto Objednávka </a:t>
              </a:r>
              <a:r>
                <a:rPr lang="en-US" sz="1000" b="1" dirty="0">
                  <a:solidFill>
                    <a:srgbClr val="00000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Open Sans Bold"/>
                </a:rPr>
                <a:t>79€</a:t>
              </a:r>
              <a:r>
                <a:rPr lang="cs-CZ" sz="1000" b="1" dirty="0">
                  <a:solidFill>
                    <a:srgbClr val="00000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Open Sans Bold"/>
                </a:rPr>
                <a:t> / 8</a:t>
              </a:r>
              <a:r>
                <a:rPr lang="en-US" sz="1000" b="1" dirty="0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€</a:t>
              </a:r>
              <a:br>
                <a:rPr lang="cs-CZ" sz="1000" b="1" dirty="0">
                  <a:solidFill>
                    <a:srgbClr val="00000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Open Sans Bold"/>
                </a:rPr>
              </a:br>
              <a:r>
                <a:rPr lang="en-US" sz="1000" dirty="0">
                  <a:solidFill>
                    <a:srgbClr val="00000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Open Sans"/>
                </a:rPr>
                <a:t>300</a:t>
              </a:r>
              <a:r>
                <a:rPr lang="cs-CZ" sz="1000" dirty="0">
                  <a:solidFill>
                    <a:srgbClr val="00000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Open Sans"/>
                </a:rPr>
                <a:t>ml</a:t>
              </a:r>
              <a:r>
                <a:rPr lang="en-US" sz="1000" dirty="0">
                  <a:solidFill>
                    <a:srgbClr val="00000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Open Sans"/>
                </a:rPr>
                <a:t> </a:t>
              </a:r>
              <a:r>
                <a:rPr lang="cs-CZ" sz="1000" b="1" dirty="0" err="1">
                  <a:solidFill>
                    <a:srgbClr val="00000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Open Sans"/>
                </a:rPr>
                <a:t>B.olej</a:t>
              </a:r>
              <a:r>
                <a:rPr lang="cs-CZ" sz="1000" b="1" dirty="0">
                  <a:solidFill>
                    <a:srgbClr val="00000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Open Sans"/>
                </a:rPr>
                <a:t> + </a:t>
              </a:r>
              <a:r>
                <a:rPr lang="en-US" sz="1000" b="1" dirty="0">
                  <a:solidFill>
                    <a:srgbClr val="00000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Open Sans"/>
                </a:rPr>
                <a:t>TEST </a:t>
              </a:r>
              <a:r>
                <a:rPr lang="cs-CZ" sz="1000" dirty="0">
                  <a:solidFill>
                    <a:srgbClr val="00000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Open Sans"/>
                </a:rPr>
                <a:t>každý</a:t>
              </a:r>
              <a:r>
                <a:rPr lang="en-US" sz="1000" dirty="0">
                  <a:solidFill>
                    <a:srgbClr val="00000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Open Sans"/>
                </a:rPr>
                <a:t> 4. </a:t>
              </a:r>
              <a:r>
                <a:rPr lang="cs-CZ" sz="1000" dirty="0">
                  <a:solidFill>
                    <a:srgbClr val="00000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Open Sans"/>
                </a:rPr>
                <a:t>měsíc </a:t>
              </a:r>
              <a:endParaRPr lang="en-US" sz="10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endParaRPr>
            </a:p>
          </p:txBody>
        </p:sp>
        <p:sp>
          <p:nvSpPr>
            <p:cNvPr id="50" name="TextBox 50"/>
            <p:cNvSpPr txBox="1"/>
            <p:nvPr/>
          </p:nvSpPr>
          <p:spPr>
            <a:xfrm>
              <a:off x="8557102" y="487503"/>
              <a:ext cx="2316960" cy="37215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2795"/>
                </a:lnSpc>
              </a:pPr>
              <a:r>
                <a:rPr lang="en-US" sz="1995" b="1" dirty="0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204€ </a:t>
              </a:r>
              <a:r>
                <a:rPr lang="cs-CZ" sz="1995" b="1" dirty="0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PREMIER</a:t>
              </a:r>
              <a:endParaRPr lang="en-US" sz="1995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endParaRPr>
            </a:p>
          </p:txBody>
        </p:sp>
        <p:sp>
          <p:nvSpPr>
            <p:cNvPr id="52" name="TextBox 52"/>
            <p:cNvSpPr txBox="1"/>
            <p:nvPr/>
          </p:nvSpPr>
          <p:spPr>
            <a:xfrm>
              <a:off x="8562566" y="1541102"/>
              <a:ext cx="2432149" cy="37215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2795"/>
                </a:lnSpc>
              </a:pPr>
              <a:r>
                <a:rPr lang="en-US" sz="1995" b="1" dirty="0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42€ </a:t>
              </a:r>
              <a:r>
                <a:rPr lang="cs-CZ" sz="1995" b="1" dirty="0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MĚSÍČNĚ</a:t>
              </a:r>
              <a:endParaRPr lang="en-US" sz="1995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endParaRPr>
            </a:p>
          </p:txBody>
        </p:sp>
        <p:sp>
          <p:nvSpPr>
            <p:cNvPr id="54" name="TextBox 54"/>
            <p:cNvSpPr txBox="1"/>
            <p:nvPr/>
          </p:nvSpPr>
          <p:spPr>
            <a:xfrm>
              <a:off x="8557102" y="811626"/>
              <a:ext cx="3156854" cy="58463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1398"/>
                </a:lnSpc>
              </a:pPr>
              <a:r>
                <a:rPr lang="en-US" sz="1000" b="1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1</a:t>
              </a:r>
              <a:r>
                <a:rPr lang="cs-CZ" sz="1000" b="1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 TEST </a:t>
              </a:r>
              <a:r>
                <a:rPr lang="en-US" sz="1000" b="1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+</a:t>
              </a:r>
              <a:r>
                <a:rPr lang="cs-CZ" sz="1000" b="1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 KONTROLNÍ</a:t>
              </a:r>
              <a:r>
                <a:rPr lang="en-US" sz="1000" b="1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 </a:t>
              </a:r>
              <a:r>
                <a:rPr lang="cs-CZ" sz="1000" b="1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ZDARMA </a:t>
              </a:r>
              <a:br>
                <a:rPr lang="cs-CZ" sz="1000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</a:br>
              <a:r>
                <a:rPr lang="cs-CZ" sz="1000" b="1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2 MĚSÍČNÍ </a:t>
              </a:r>
              <a:r>
                <a:rPr lang="cs-CZ" sz="1000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balení  </a:t>
              </a:r>
              <a:br>
                <a:rPr lang="cs-CZ" sz="1000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</a:br>
              <a:r>
                <a:rPr lang="cs-CZ" sz="1000" b="1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GARANCE</a:t>
              </a:r>
              <a:r>
                <a:rPr lang="cs-CZ" sz="1000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 vrácení peněz = </a:t>
              </a:r>
              <a:r>
                <a:rPr lang="cs-CZ" sz="1000" b="1" dirty="0">
                  <a:solidFill>
                    <a:srgbClr val="00B05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OMEGA BALANCE 3:1</a:t>
              </a:r>
              <a:endParaRPr lang="en-US" sz="10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55" name="TextBox 55"/>
            <p:cNvSpPr txBox="1"/>
            <p:nvPr/>
          </p:nvSpPr>
          <p:spPr>
            <a:xfrm>
              <a:off x="4512094" y="-46316"/>
              <a:ext cx="3997941" cy="70866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1652"/>
                </a:lnSpc>
              </a:pPr>
              <a:r>
                <a:rPr lang="en-US" sz="1000" b="1" dirty="0">
                  <a:solidFill>
                    <a:srgbClr val="C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97 % </a:t>
              </a:r>
              <a:r>
                <a:rPr lang="cs-CZ" sz="1000" b="1" dirty="0">
                  <a:solidFill>
                    <a:srgbClr val="C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TESTOVANÝCH LIDÍ</a:t>
              </a:r>
              <a:br>
                <a:rPr lang="cs-CZ" sz="1000" b="1" dirty="0">
                  <a:solidFill>
                    <a:srgbClr val="C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</a:br>
              <a:r>
                <a:rPr lang="cs-CZ" sz="1000" b="1" dirty="0">
                  <a:solidFill>
                    <a:srgbClr val="C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DISBALANCE 15:1 </a:t>
              </a:r>
              <a:r>
                <a:rPr lang="cs-CZ" sz="1000" b="1" dirty="0">
                  <a:solidFill>
                    <a:srgbClr val="C00000"/>
                  </a:solidFill>
                  <a:latin typeface="Open Sans Bold"/>
                  <a:ea typeface="Open Sans Bold"/>
                  <a:cs typeface="Open Sans Bold"/>
                  <a:sym typeface="Wingdings" panose="05000000000000000000" pitchFamily="2" charset="2"/>
                </a:rPr>
                <a:t></a:t>
              </a:r>
              <a:br>
                <a:rPr lang="cs-CZ" sz="1180" b="1" dirty="0">
                  <a:solidFill>
                    <a:srgbClr val="C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</a:br>
              <a:endParaRPr lang="cs-CZ" sz="1180" b="1" dirty="0">
                <a:solidFill>
                  <a:srgbClr val="C00000"/>
                </a:solidFill>
                <a:latin typeface="Open Sans Bold"/>
                <a:ea typeface="Open Sans Bold"/>
                <a:cs typeface="Open Sans Bold"/>
                <a:sym typeface="Open Sans Bold"/>
              </a:endParaRPr>
            </a:p>
          </p:txBody>
        </p:sp>
        <p:sp>
          <p:nvSpPr>
            <p:cNvPr id="57" name="TextBox 57"/>
            <p:cNvSpPr txBox="1"/>
            <p:nvPr/>
          </p:nvSpPr>
          <p:spPr>
            <a:xfrm>
              <a:off x="6368278" y="-53589"/>
              <a:ext cx="3213158" cy="95060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1652"/>
                </a:lnSpc>
              </a:pPr>
              <a:r>
                <a:rPr lang="en-US" sz="1000" b="1" dirty="0">
                  <a:solidFill>
                    <a:srgbClr val="00B05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95 % </a:t>
              </a:r>
              <a:r>
                <a:rPr lang="cs-CZ" sz="1000" b="1" dirty="0">
                  <a:solidFill>
                    <a:srgbClr val="00B05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PŘETESTOVANÝCH LIDÍ</a:t>
              </a:r>
              <a:br>
                <a:rPr lang="cs-CZ" sz="1000" b="1" dirty="0">
                  <a:solidFill>
                    <a:srgbClr val="00B05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</a:br>
              <a:r>
                <a:rPr lang="cs-CZ" sz="1000" b="1" dirty="0">
                  <a:solidFill>
                    <a:srgbClr val="00B05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BALANCE 3:1 ZA 120 DNÍ </a:t>
              </a:r>
              <a:r>
                <a:rPr lang="cs-CZ" sz="1000" b="1" dirty="0">
                  <a:solidFill>
                    <a:srgbClr val="00B050"/>
                  </a:solidFill>
                  <a:latin typeface="Open Sans Bold"/>
                  <a:ea typeface="Open Sans Bold"/>
                  <a:cs typeface="Open Sans Bold"/>
                  <a:sym typeface="Wingdings" panose="05000000000000000000" pitchFamily="2" charset="2"/>
                </a:rPr>
                <a:t></a:t>
              </a:r>
            </a:p>
            <a:p>
              <a:pPr>
                <a:lnSpc>
                  <a:spcPts val="1652"/>
                </a:lnSpc>
              </a:pPr>
              <a:br>
                <a:rPr lang="cs-CZ" sz="1180" b="1" dirty="0">
                  <a:solidFill>
                    <a:srgbClr val="00B05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</a:br>
              <a:endParaRPr lang="en-US" sz="1180" b="1" dirty="0">
                <a:solidFill>
                  <a:srgbClr val="00B050"/>
                </a:solidFill>
                <a:latin typeface="Open Sans Bold"/>
                <a:ea typeface="Open Sans Bold"/>
                <a:cs typeface="Open Sans Bold"/>
                <a:sym typeface="Open Sans Bold"/>
              </a:endParaRPr>
            </a:p>
          </p:txBody>
        </p:sp>
        <p:sp>
          <p:nvSpPr>
            <p:cNvPr id="58" name="TextBox 58"/>
            <p:cNvSpPr txBox="1"/>
            <p:nvPr/>
          </p:nvSpPr>
          <p:spPr>
            <a:xfrm>
              <a:off x="8568916" y="1918315"/>
              <a:ext cx="3156854" cy="97942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1398"/>
                </a:lnSpc>
              </a:pPr>
              <a:r>
                <a:rPr lang="cs-CZ" sz="1000" b="1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KAŽDÝ DRUHÝ </a:t>
              </a:r>
              <a:r>
                <a:rPr lang="cs-CZ" sz="1000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měsíc dodávka </a:t>
              </a:r>
              <a:br>
                <a:rPr lang="cs-CZ" sz="1000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</a:br>
              <a:r>
                <a:rPr lang="cs-CZ" sz="1000" b="1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ZINOCASH </a:t>
              </a:r>
              <a:r>
                <a:rPr lang="cs-CZ" sz="1000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– </a:t>
              </a:r>
              <a:r>
                <a:rPr lang="cs-CZ" sz="1000" dirty="0" err="1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cashback</a:t>
              </a:r>
              <a:r>
                <a:rPr lang="cs-CZ" sz="1000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 poštovné +10% od 7.měsíce</a:t>
              </a:r>
            </a:p>
            <a:p>
              <a:pPr>
                <a:lnSpc>
                  <a:spcPts val="1398"/>
                </a:lnSpc>
              </a:pPr>
              <a:r>
                <a:rPr lang="cs-CZ" sz="1000" b="1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Z4F</a:t>
              </a:r>
              <a:r>
                <a:rPr lang="cs-CZ" sz="1000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 - doporučení </a:t>
              </a:r>
              <a:r>
                <a:rPr lang="cs-CZ" sz="1000" b="1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4x42 </a:t>
              </a:r>
              <a:r>
                <a:rPr lang="en-US" sz="1000" b="1" dirty="0">
                  <a:solidFill>
                    <a:srgbClr val="000000"/>
                  </a:solidFill>
                  <a:latin typeface="Open Sans Bold" panose="020B0806030504020204" pitchFamily="34" charset="0"/>
                  <a:ea typeface="Open Sans Bold" panose="020B0806030504020204" pitchFamily="34" charset="0"/>
                  <a:cs typeface="Open Sans Bold" panose="020B0806030504020204" pitchFamily="34" charset="0"/>
                  <a:sym typeface="Open Sans"/>
                </a:rPr>
                <a:t>€</a:t>
              </a:r>
              <a:br>
                <a:rPr lang="cs-CZ" sz="1000" b="1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</a:br>
              <a:r>
                <a:rPr lang="cs-CZ" sz="1000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 = vlastní produkt </a:t>
              </a:r>
              <a:r>
                <a:rPr lang="cs-CZ" sz="1000" b="1" dirty="0">
                  <a:solidFill>
                    <a:srgbClr val="00B050"/>
                  </a:solidFill>
                  <a:latin typeface="Open Sans"/>
                  <a:ea typeface="Open Sans"/>
                  <a:cs typeface="Open Sans"/>
                  <a:sym typeface="Open Sans"/>
                </a:rPr>
                <a:t>KAŽDÝ MĚSÍC ZDARMA </a:t>
              </a:r>
              <a:br>
                <a:rPr lang="cs-CZ" sz="1000" b="1" dirty="0">
                  <a:solidFill>
                    <a:srgbClr val="00B050"/>
                  </a:solidFill>
                  <a:latin typeface="Open Sans"/>
                  <a:ea typeface="Open Sans"/>
                  <a:cs typeface="Open Sans"/>
                  <a:sym typeface="Open Sans"/>
                </a:rPr>
              </a:br>
              <a:endParaRPr lang="cs-CZ" sz="900" b="1" dirty="0">
                <a:solidFill>
                  <a:srgbClr val="00B05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78" name="TextBox 78"/>
            <p:cNvSpPr txBox="1"/>
            <p:nvPr/>
          </p:nvSpPr>
          <p:spPr>
            <a:xfrm>
              <a:off x="9904411" y="2951853"/>
              <a:ext cx="1911268" cy="36048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1271"/>
                </a:lnSpc>
              </a:pPr>
              <a:r>
                <a:rPr lang="en-US" sz="1400" b="1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10</a:t>
              </a:r>
              <a:r>
                <a:rPr lang="cs-CZ" sz="1400" b="1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x </a:t>
              </a:r>
              <a:r>
                <a:rPr lang="en-US" sz="1400" b="1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TEST</a:t>
              </a:r>
              <a:endParaRPr lang="cs-CZ" sz="1400" b="1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>
                <a:lnSpc>
                  <a:spcPts val="1271"/>
                </a:lnSpc>
              </a:pPr>
              <a:r>
                <a:rPr lang="cs-CZ" sz="1000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 </a:t>
              </a:r>
              <a:r>
                <a:rPr lang="en-US" sz="1000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15</a:t>
              </a:r>
              <a:r>
                <a:rPr lang="cs-CZ" sz="1000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x </a:t>
              </a:r>
              <a:r>
                <a:rPr lang="en-US" sz="1000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300</a:t>
              </a:r>
              <a:r>
                <a:rPr lang="cs-CZ" sz="1000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ml</a:t>
              </a:r>
              <a:r>
                <a:rPr lang="en-US" sz="1000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 + 15</a:t>
              </a:r>
              <a:r>
                <a:rPr lang="cs-CZ" sz="1000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x </a:t>
              </a:r>
              <a:r>
                <a:rPr lang="en-US" sz="1000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100</a:t>
              </a:r>
              <a:r>
                <a:rPr lang="cs-CZ" sz="1000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ml</a:t>
              </a:r>
              <a:r>
                <a:rPr lang="en-US" sz="1000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 B</a:t>
              </a:r>
              <a:r>
                <a:rPr lang="cs-CZ" sz="1000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.olej</a:t>
              </a:r>
              <a:endParaRPr lang="en-US" sz="10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grpSp>
        <p:nvGrpSpPr>
          <p:cNvPr id="4" name="Skupina 3">
            <a:extLst>
              <a:ext uri="{FF2B5EF4-FFF2-40B4-BE49-F238E27FC236}">
                <a16:creationId xmlns:a16="http://schemas.microsoft.com/office/drawing/2014/main" id="{E9223894-BA01-98F5-1C83-6C4DAA7FBBCC}"/>
              </a:ext>
            </a:extLst>
          </p:cNvPr>
          <p:cNvGrpSpPr/>
          <p:nvPr/>
        </p:nvGrpSpPr>
        <p:grpSpPr>
          <a:xfrm>
            <a:off x="42987" y="2643"/>
            <a:ext cx="4892743" cy="2635544"/>
            <a:chOff x="183814" y="145370"/>
            <a:chExt cx="4069227" cy="2222142"/>
          </a:xfrm>
        </p:grpSpPr>
        <p:sp>
          <p:nvSpPr>
            <p:cNvPr id="77" name="TextBox 77"/>
            <p:cNvSpPr txBox="1"/>
            <p:nvPr/>
          </p:nvSpPr>
          <p:spPr>
            <a:xfrm>
              <a:off x="1263914" y="145370"/>
              <a:ext cx="2211054" cy="20273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033"/>
                </a:lnSpc>
              </a:pPr>
              <a:r>
                <a:rPr lang="cs-CZ" sz="1400" b="1" dirty="0">
                  <a:solidFill>
                    <a:srgbClr val="065361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BALANCE KONCEPT ZNÁTE </a:t>
              </a:r>
              <a:r>
                <a:rPr lang="en-US" sz="1400" b="1" dirty="0">
                  <a:solidFill>
                    <a:srgbClr val="065361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?</a:t>
              </a:r>
            </a:p>
          </p:txBody>
        </p:sp>
        <p:grpSp>
          <p:nvGrpSpPr>
            <p:cNvPr id="3" name="Skupina 2">
              <a:extLst>
                <a:ext uri="{FF2B5EF4-FFF2-40B4-BE49-F238E27FC236}">
                  <a16:creationId xmlns:a16="http://schemas.microsoft.com/office/drawing/2014/main" id="{659BF661-47DA-A881-0EEF-83B21E205B90}"/>
                </a:ext>
              </a:extLst>
            </p:cNvPr>
            <p:cNvGrpSpPr/>
            <p:nvPr/>
          </p:nvGrpSpPr>
          <p:grpSpPr>
            <a:xfrm>
              <a:off x="183814" y="342766"/>
              <a:ext cx="4069227" cy="2024746"/>
              <a:chOff x="183814" y="342766"/>
              <a:chExt cx="4069227" cy="2024746"/>
            </a:xfrm>
          </p:grpSpPr>
          <p:sp>
            <p:nvSpPr>
              <p:cNvPr id="81" name="TextBox 81"/>
              <p:cNvSpPr txBox="1"/>
              <p:nvPr/>
            </p:nvSpPr>
            <p:spPr>
              <a:xfrm>
                <a:off x="1263914" y="342766"/>
                <a:ext cx="2207079" cy="486562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ts val="1524"/>
                  </a:lnSpc>
                </a:pPr>
                <a:r>
                  <a:rPr lang="en-US" sz="1000" b="1" dirty="0">
                    <a:solidFill>
                      <a:srgbClr val="065361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OMEGA</a:t>
                </a:r>
                <a:r>
                  <a:rPr lang="cs-CZ" sz="1000" b="1" dirty="0">
                    <a:solidFill>
                      <a:srgbClr val="065361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 BALANCE</a:t>
                </a:r>
                <a:r>
                  <a:rPr lang="en-US" sz="1000" b="1" dirty="0">
                    <a:solidFill>
                      <a:srgbClr val="065361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 V </a:t>
                </a:r>
                <a:r>
                  <a:rPr lang="cs-CZ" sz="1000" b="1" dirty="0">
                    <a:solidFill>
                      <a:srgbClr val="065361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BUŇKÁCH </a:t>
                </a:r>
              </a:p>
              <a:p>
                <a:pPr algn="ctr">
                  <a:lnSpc>
                    <a:spcPts val="1524"/>
                  </a:lnSpc>
                </a:pPr>
                <a:r>
                  <a:rPr lang="cs-CZ" sz="1000" b="1" dirty="0">
                    <a:solidFill>
                      <a:srgbClr val="065361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=</a:t>
                </a:r>
              </a:p>
              <a:p>
                <a:pPr algn="ctr">
                  <a:lnSpc>
                    <a:spcPts val="1524"/>
                  </a:lnSpc>
                </a:pPr>
                <a:r>
                  <a:rPr lang="cs-CZ" sz="1000" b="1" dirty="0">
                    <a:solidFill>
                      <a:srgbClr val="065361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    VSTŘEBÁVÁNÍ ŽIVIN </a:t>
                </a:r>
                <a:r>
                  <a:rPr lang="cs-CZ" sz="1000" dirty="0"/>
                  <a:t>❤️</a:t>
                </a:r>
                <a:endParaRPr lang="en-US" sz="1000" b="1" dirty="0">
                  <a:solidFill>
                    <a:srgbClr val="065361"/>
                  </a:solidFill>
                  <a:latin typeface="Open Sans Bold"/>
                  <a:ea typeface="Open Sans Bold"/>
                  <a:cs typeface="Open Sans Bold"/>
                  <a:sym typeface="Open Sans Bold"/>
                </a:endParaRPr>
              </a:p>
            </p:txBody>
          </p:sp>
          <p:pic>
            <p:nvPicPr>
              <p:cNvPr id="112" name="Green-cell-with-layers.jpeg" descr="Green-cell-with-layers.jpeg">
                <a:extLst>
                  <a:ext uri="{FF2B5EF4-FFF2-40B4-BE49-F238E27FC236}">
                    <a16:creationId xmlns:a16="http://schemas.microsoft.com/office/drawing/2014/main" id="{E2619E83-43D6-AAB7-23B5-EFECC58A1D4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rcRect b="5732"/>
              <a:stretch>
                <a:fillRect/>
              </a:stretch>
            </p:blipFill>
            <p:spPr>
              <a:xfrm>
                <a:off x="2567942" y="969720"/>
                <a:ext cx="1046237" cy="77909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117" name="TextBox 80">
                <a:extLst>
                  <a:ext uri="{FF2B5EF4-FFF2-40B4-BE49-F238E27FC236}">
                    <a16:creationId xmlns:a16="http://schemas.microsoft.com/office/drawing/2014/main" id="{47F494CD-D58C-A952-055A-113132C45092}"/>
                  </a:ext>
                </a:extLst>
              </p:cNvPr>
              <p:cNvSpPr txBox="1"/>
              <p:nvPr/>
            </p:nvSpPr>
            <p:spPr>
              <a:xfrm>
                <a:off x="1023734" y="1955664"/>
                <a:ext cx="3229307" cy="41184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>
                  <a:lnSpc>
                    <a:spcPts val="1271"/>
                  </a:lnSpc>
                </a:pPr>
                <a:r>
                  <a:rPr lang="el-GR" sz="1000" b="1" dirty="0">
                    <a:solidFill>
                      <a:srgbClr val="000000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Ω6 </a:t>
                </a:r>
                <a:r>
                  <a:rPr lang="cs-CZ" sz="1000" b="1" dirty="0">
                    <a:solidFill>
                      <a:srgbClr val="000000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vs</a:t>
                </a:r>
                <a:r>
                  <a:rPr lang="el-GR" sz="1000" b="1" dirty="0">
                    <a:solidFill>
                      <a:srgbClr val="000000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 Ω3 </a:t>
                </a:r>
                <a:r>
                  <a:rPr lang="en-US" sz="1000" dirty="0">
                    <a:solidFill>
                      <a:srgbClr val="000000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| </a:t>
                </a:r>
                <a:r>
                  <a:rPr lang="cs-CZ" sz="1000" b="1" dirty="0">
                    <a:solidFill>
                      <a:srgbClr val="00B050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3:1 BALANCE </a:t>
                </a:r>
                <a:r>
                  <a:rPr lang="en-US" sz="1000" dirty="0">
                    <a:solidFill>
                      <a:srgbClr val="000000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= </a:t>
                </a:r>
                <a:r>
                  <a:rPr lang="cs-CZ" sz="1000" dirty="0">
                    <a:solidFill>
                      <a:srgbClr val="000000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MEZINÁRODNÍ ZDRAVOTNÍ </a:t>
                </a:r>
                <a:r>
                  <a:rPr lang="cs-CZ" sz="1000" b="1" dirty="0">
                    <a:solidFill>
                      <a:srgbClr val="000000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NORMA </a:t>
                </a:r>
              </a:p>
              <a:p>
                <a:pPr>
                  <a:lnSpc>
                    <a:spcPts val="1271"/>
                  </a:lnSpc>
                </a:pPr>
                <a:r>
                  <a:rPr lang="cs-CZ" sz="1000" dirty="0">
                    <a:solidFill>
                      <a:srgbClr val="000000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NÁZEV TESTU </a:t>
                </a:r>
                <a:r>
                  <a:rPr lang="el-GR" sz="1000" b="1" dirty="0">
                    <a:solidFill>
                      <a:srgbClr val="000000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Ω3</a:t>
                </a:r>
                <a:r>
                  <a:rPr lang="cs-CZ" sz="1000" b="1" dirty="0">
                    <a:solidFill>
                      <a:srgbClr val="000000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 INDEX </a:t>
                </a:r>
                <a:r>
                  <a:rPr lang="cs-CZ" sz="1000" dirty="0">
                    <a:solidFill>
                      <a:srgbClr val="000000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/ </a:t>
                </a:r>
                <a:r>
                  <a:rPr lang="cs-CZ" sz="1000" b="1" dirty="0">
                    <a:solidFill>
                      <a:srgbClr val="000000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CERTIFIKOVANÁ</a:t>
                </a:r>
                <a:r>
                  <a:rPr lang="cs-CZ" sz="1000" dirty="0">
                    <a:solidFill>
                      <a:srgbClr val="000000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 DBS METODA</a:t>
                </a:r>
              </a:p>
              <a:p>
                <a:pPr>
                  <a:lnSpc>
                    <a:spcPts val="1271"/>
                  </a:lnSpc>
                </a:pPr>
                <a:r>
                  <a:rPr lang="cs-CZ" sz="1000" dirty="0">
                    <a:solidFill>
                      <a:srgbClr val="000000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BALANCEOIL+ </a:t>
                </a:r>
                <a:r>
                  <a:rPr lang="cs-CZ" sz="1000" b="1" dirty="0">
                    <a:solidFill>
                      <a:srgbClr val="000000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=</a:t>
                </a:r>
                <a:r>
                  <a:rPr lang="el-GR" sz="1000" b="1" dirty="0">
                    <a:solidFill>
                      <a:srgbClr val="000000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 Ω3 </a:t>
                </a:r>
                <a:r>
                  <a:rPr lang="en-US" sz="1000" b="1" dirty="0">
                    <a:solidFill>
                      <a:srgbClr val="000000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V </a:t>
                </a:r>
                <a:r>
                  <a:rPr lang="cs-CZ" sz="1000" b="1" dirty="0">
                    <a:solidFill>
                      <a:srgbClr val="000000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OLIVOVÝCH </a:t>
                </a:r>
                <a:r>
                  <a:rPr lang="en-US" sz="1000" b="1" dirty="0">
                    <a:solidFill>
                      <a:srgbClr val="000000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POLYFENOLECH</a:t>
                </a:r>
              </a:p>
            </p:txBody>
          </p:sp>
          <p:pic>
            <p:nvPicPr>
              <p:cNvPr id="105" name="Obrázek 104">
                <a:extLst>
                  <a:ext uri="{FF2B5EF4-FFF2-40B4-BE49-F238E27FC236}">
                    <a16:creationId xmlns:a16="http://schemas.microsoft.com/office/drawing/2014/main" id="{DD490D3D-78DF-881B-E8CB-DEFA840CDF3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191241" y="981109"/>
                <a:ext cx="1376701" cy="819280"/>
              </a:xfrm>
              <a:prstGeom prst="rect">
                <a:avLst/>
              </a:prstGeom>
            </p:spPr>
          </p:pic>
          <p:pic>
            <p:nvPicPr>
              <p:cNvPr id="109" name="Red-cell-with-layers.jpeg" descr="Red-cell-with-layers.jpeg">
                <a:extLst>
                  <a:ext uri="{FF2B5EF4-FFF2-40B4-BE49-F238E27FC236}">
                    <a16:creationId xmlns:a16="http://schemas.microsoft.com/office/drawing/2014/main" id="{3E87B98B-69F4-4243-FAD1-8452FB8D448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rcRect b="5474"/>
              <a:stretch>
                <a:fillRect/>
              </a:stretch>
            </p:blipFill>
            <p:spPr>
              <a:xfrm>
                <a:off x="183814" y="981563"/>
                <a:ext cx="988278" cy="76725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39" name="Gruppera" descr="Gruppera">
                <a:extLst>
                  <a:ext uri="{FF2B5EF4-FFF2-40B4-BE49-F238E27FC236}">
                    <a16:creationId xmlns:a16="http://schemas.microsoft.com/office/drawing/2014/main" id="{C6A1102D-7260-3DDC-3F3D-B98C89A987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rcRect l="9429" r="9429"/>
              <a:stretch>
                <a:fillRect/>
              </a:stretch>
            </p:blipFill>
            <p:spPr>
              <a:xfrm>
                <a:off x="3393297" y="773774"/>
                <a:ext cx="782558" cy="100386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pSp>
        <p:nvGrpSpPr>
          <p:cNvPr id="141" name="Skupina 140">
            <a:extLst>
              <a:ext uri="{FF2B5EF4-FFF2-40B4-BE49-F238E27FC236}">
                <a16:creationId xmlns:a16="http://schemas.microsoft.com/office/drawing/2014/main" id="{2E3B219F-4922-2312-2028-F980D1473639}"/>
              </a:ext>
            </a:extLst>
          </p:cNvPr>
          <p:cNvGrpSpPr/>
          <p:nvPr/>
        </p:nvGrpSpPr>
        <p:grpSpPr>
          <a:xfrm>
            <a:off x="1006011" y="5257162"/>
            <a:ext cx="1157713" cy="1249034"/>
            <a:chOff x="1401825" y="4728424"/>
            <a:chExt cx="1967888" cy="2255920"/>
          </a:xfrm>
        </p:grpSpPr>
        <p:pic>
          <p:nvPicPr>
            <p:cNvPr id="137" name="Obrázek 136" descr="Obsah obrázku vzor, čtverec, Grafika, pixel&#10;&#10;Obsah vygenerovaný umělou inteligencí může být nesprávný.">
              <a:extLst>
                <a:ext uri="{FF2B5EF4-FFF2-40B4-BE49-F238E27FC236}">
                  <a16:creationId xmlns:a16="http://schemas.microsoft.com/office/drawing/2014/main" id="{DA24FA2B-1E22-3B78-8A41-C1D6AF2C26F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595209" y="4728424"/>
              <a:ext cx="1468957" cy="1510968"/>
            </a:xfrm>
            <a:prstGeom prst="rect">
              <a:avLst/>
            </a:prstGeom>
          </p:spPr>
        </p:pic>
        <p:sp>
          <p:nvSpPr>
            <p:cNvPr id="140" name="TextovéPole 139">
              <a:extLst>
                <a:ext uri="{FF2B5EF4-FFF2-40B4-BE49-F238E27FC236}">
                  <a16:creationId xmlns:a16="http://schemas.microsoft.com/office/drawing/2014/main" id="{7FC85053-7BB9-658C-8401-348F9B381C11}"/>
                </a:ext>
              </a:extLst>
            </p:cNvPr>
            <p:cNvSpPr txBox="1"/>
            <p:nvPr/>
          </p:nvSpPr>
          <p:spPr>
            <a:xfrm>
              <a:off x="1401825" y="6254846"/>
              <a:ext cx="1967888" cy="729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dirty="0"/>
                <a:t> </a:t>
              </a:r>
            </a:p>
          </p:txBody>
        </p:sp>
      </p:grpSp>
      <p:pic>
        <p:nvPicPr>
          <p:cNvPr id="119" name="Obrázek 118">
            <a:extLst>
              <a:ext uri="{FF2B5EF4-FFF2-40B4-BE49-F238E27FC236}">
                <a16:creationId xmlns:a16="http://schemas.microsoft.com/office/drawing/2014/main" id="{4E279615-D5CD-E2AC-41EA-9E7C6832D0F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18274" y="3062049"/>
            <a:ext cx="2011177" cy="1458849"/>
          </a:xfrm>
          <a:prstGeom prst="rect">
            <a:avLst/>
          </a:prstGeom>
        </p:spPr>
      </p:pic>
      <p:grpSp>
        <p:nvGrpSpPr>
          <p:cNvPr id="110" name="Skupina 109">
            <a:extLst>
              <a:ext uri="{FF2B5EF4-FFF2-40B4-BE49-F238E27FC236}">
                <a16:creationId xmlns:a16="http://schemas.microsoft.com/office/drawing/2014/main" id="{3D621D8C-F327-8518-AB85-20FE4EADB76A}"/>
              </a:ext>
            </a:extLst>
          </p:cNvPr>
          <p:cNvGrpSpPr/>
          <p:nvPr/>
        </p:nvGrpSpPr>
        <p:grpSpPr>
          <a:xfrm>
            <a:off x="3407589" y="4915053"/>
            <a:ext cx="5486635" cy="1507782"/>
            <a:chOff x="6905527" y="3762816"/>
            <a:chExt cx="5486635" cy="1408482"/>
          </a:xfrm>
        </p:grpSpPr>
        <p:grpSp>
          <p:nvGrpSpPr>
            <p:cNvPr id="111" name="Group 23">
              <a:extLst>
                <a:ext uri="{FF2B5EF4-FFF2-40B4-BE49-F238E27FC236}">
                  <a16:creationId xmlns:a16="http://schemas.microsoft.com/office/drawing/2014/main" id="{4BC679A3-AD8C-A3BC-6C0F-BCB3C7BF7582}"/>
                </a:ext>
              </a:extLst>
            </p:cNvPr>
            <p:cNvGrpSpPr/>
            <p:nvPr/>
          </p:nvGrpSpPr>
          <p:grpSpPr>
            <a:xfrm>
              <a:off x="6905527" y="3762816"/>
              <a:ext cx="5413162" cy="794050"/>
              <a:chOff x="0" y="-28575"/>
              <a:chExt cx="4169969" cy="313553"/>
            </a:xfrm>
          </p:grpSpPr>
          <p:sp>
            <p:nvSpPr>
              <p:cNvPr id="132" name="Freeform 24">
                <a:extLst>
                  <a:ext uri="{FF2B5EF4-FFF2-40B4-BE49-F238E27FC236}">
                    <a16:creationId xmlns:a16="http://schemas.microsoft.com/office/drawing/2014/main" id="{0689DBE1-917D-9015-F74F-9AB02AAF67A7}"/>
                  </a:ext>
                </a:extLst>
              </p:cNvPr>
              <p:cNvSpPr/>
              <p:nvPr/>
            </p:nvSpPr>
            <p:spPr>
              <a:xfrm>
                <a:off x="126956" y="130"/>
                <a:ext cx="4043013" cy="284848"/>
              </a:xfrm>
              <a:custGeom>
                <a:avLst/>
                <a:gdLst/>
                <a:ahLst/>
                <a:cxnLst/>
                <a:rect l="l" t="t" r="r" b="b"/>
                <a:pathLst>
                  <a:path w="4043013" h="284848">
                    <a:moveTo>
                      <a:pt x="0" y="0"/>
                    </a:moveTo>
                    <a:lnTo>
                      <a:pt x="4043013" y="0"/>
                    </a:lnTo>
                    <a:lnTo>
                      <a:pt x="4043013" y="284848"/>
                    </a:lnTo>
                    <a:lnTo>
                      <a:pt x="0" y="284848"/>
                    </a:lnTo>
                    <a:close/>
                  </a:path>
                </a:pathLst>
              </a:custGeom>
              <a:solidFill>
                <a:srgbClr val="D1E4E7"/>
              </a:solidFill>
            </p:spPr>
            <p:txBody>
              <a:bodyPr/>
              <a:lstStyle/>
              <a:p>
                <a:endParaRPr lang="cs-CZ" sz="2178" dirty="0"/>
              </a:p>
            </p:txBody>
          </p:sp>
          <p:sp>
            <p:nvSpPr>
              <p:cNvPr id="133" name="TextBox 25">
                <a:extLst>
                  <a:ext uri="{FF2B5EF4-FFF2-40B4-BE49-F238E27FC236}">
                    <a16:creationId xmlns:a16="http://schemas.microsoft.com/office/drawing/2014/main" id="{8DFC30CA-F1F0-818A-E13C-46EFA1376B86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4043013" cy="313423"/>
              </a:xfrm>
              <a:prstGeom prst="rect">
                <a:avLst/>
              </a:prstGeom>
            </p:spPr>
            <p:txBody>
              <a:bodyPr lIns="46104" tIns="46104" rIns="46104" bIns="46104" rtlCol="0" anchor="ctr"/>
              <a:lstStyle/>
              <a:p>
                <a:pPr>
                  <a:lnSpc>
                    <a:spcPts val="2287"/>
                  </a:lnSpc>
                </a:pPr>
                <a:endParaRPr sz="2178"/>
              </a:p>
            </p:txBody>
          </p:sp>
        </p:grpSp>
        <p:sp>
          <p:nvSpPr>
            <p:cNvPr id="113" name="TextBox 26">
              <a:extLst>
                <a:ext uri="{FF2B5EF4-FFF2-40B4-BE49-F238E27FC236}">
                  <a16:creationId xmlns:a16="http://schemas.microsoft.com/office/drawing/2014/main" id="{0980F494-841B-7F17-4A4C-5DF6C11234E6}"/>
                </a:ext>
              </a:extLst>
            </p:cNvPr>
            <p:cNvSpPr txBox="1"/>
            <p:nvPr/>
          </p:nvSpPr>
          <p:spPr>
            <a:xfrm>
              <a:off x="8165632" y="3859227"/>
              <a:ext cx="3057602" cy="26270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160"/>
                </a:lnSpc>
              </a:pPr>
              <a:r>
                <a:rPr lang="en-US" b="1" dirty="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PLÁN </a:t>
              </a:r>
              <a:r>
                <a:rPr lang="cs-CZ" b="1" dirty="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TVORBY</a:t>
              </a:r>
              <a:r>
                <a:rPr lang="en-US" b="1" dirty="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 BOHATSTVÍ</a:t>
              </a:r>
            </a:p>
          </p:txBody>
        </p:sp>
        <p:sp>
          <p:nvSpPr>
            <p:cNvPr id="114" name="TextBox 27">
              <a:extLst>
                <a:ext uri="{FF2B5EF4-FFF2-40B4-BE49-F238E27FC236}">
                  <a16:creationId xmlns:a16="http://schemas.microsoft.com/office/drawing/2014/main" id="{36E7A124-ACD9-0560-7D88-D2D57C1CF8FD}"/>
                </a:ext>
              </a:extLst>
            </p:cNvPr>
            <p:cNvSpPr txBox="1"/>
            <p:nvPr/>
          </p:nvSpPr>
          <p:spPr>
            <a:xfrm>
              <a:off x="7108360" y="4627160"/>
              <a:ext cx="5135886" cy="16843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525"/>
                </a:lnSpc>
              </a:pPr>
              <a:r>
                <a:rPr lang="en-US" sz="1000" b="1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PREZIDENT | 200 000 €  </a:t>
              </a:r>
            </a:p>
          </p:txBody>
        </p:sp>
        <p:sp>
          <p:nvSpPr>
            <p:cNvPr id="115" name="TextBox 28">
              <a:extLst>
                <a:ext uri="{FF2B5EF4-FFF2-40B4-BE49-F238E27FC236}">
                  <a16:creationId xmlns:a16="http://schemas.microsoft.com/office/drawing/2014/main" id="{3D03DADA-73F9-E4B0-82C8-B20F1FC1E993}"/>
                </a:ext>
              </a:extLst>
            </p:cNvPr>
            <p:cNvSpPr txBox="1"/>
            <p:nvPr/>
          </p:nvSpPr>
          <p:spPr>
            <a:xfrm>
              <a:off x="7442134" y="4813138"/>
              <a:ext cx="4876555" cy="16567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525"/>
                </a:lnSpc>
              </a:pPr>
              <a:r>
                <a:rPr lang="en-US" sz="1000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ELIT</a:t>
              </a:r>
              <a:r>
                <a:rPr lang="cs-CZ" sz="1000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E</a:t>
              </a:r>
              <a:r>
                <a:rPr lang="en-US" sz="1000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 | 300 000 €  </a:t>
              </a:r>
            </a:p>
          </p:txBody>
        </p:sp>
        <p:sp>
          <p:nvSpPr>
            <p:cNvPr id="116" name="TextBox 29">
              <a:extLst>
                <a:ext uri="{FF2B5EF4-FFF2-40B4-BE49-F238E27FC236}">
                  <a16:creationId xmlns:a16="http://schemas.microsoft.com/office/drawing/2014/main" id="{5556B9D9-4AFC-DAEA-1FC1-1FFE7A264F76}"/>
                </a:ext>
              </a:extLst>
            </p:cNvPr>
            <p:cNvSpPr txBox="1"/>
            <p:nvPr/>
          </p:nvSpPr>
          <p:spPr>
            <a:xfrm>
              <a:off x="7196290" y="5005622"/>
              <a:ext cx="5195872" cy="16567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525"/>
                </a:lnSpc>
              </a:pPr>
              <a:r>
                <a:rPr lang="en-US" sz="1000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GLOB</a:t>
              </a:r>
              <a:r>
                <a:rPr lang="cs-CZ" sz="1000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AL</a:t>
              </a:r>
              <a:r>
                <a:rPr lang="en-US" sz="1000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 | 500 000 € </a:t>
              </a:r>
            </a:p>
          </p:txBody>
        </p:sp>
        <p:sp>
          <p:nvSpPr>
            <p:cNvPr id="118" name="TextBox 35">
              <a:extLst>
                <a:ext uri="{FF2B5EF4-FFF2-40B4-BE49-F238E27FC236}">
                  <a16:creationId xmlns:a16="http://schemas.microsoft.com/office/drawing/2014/main" id="{BD45B2E5-9E06-5ACD-9357-265F56882D37}"/>
                </a:ext>
              </a:extLst>
            </p:cNvPr>
            <p:cNvSpPr txBox="1"/>
            <p:nvPr/>
          </p:nvSpPr>
          <p:spPr>
            <a:xfrm>
              <a:off x="8165631" y="4129975"/>
              <a:ext cx="2974474" cy="34812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525"/>
                </a:lnSpc>
              </a:pPr>
              <a:r>
                <a:rPr lang="cs-CZ" sz="1089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 </a:t>
              </a:r>
              <a:r>
                <a:rPr lang="en-US" sz="1000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PENÍZE </a:t>
              </a:r>
              <a:r>
                <a:rPr lang="cs-CZ" sz="1000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NA</a:t>
              </a:r>
              <a:r>
                <a:rPr lang="en-US" sz="1000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 </a:t>
              </a:r>
              <a:r>
                <a:rPr lang="en-US" sz="1000" b="1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AKCIE</a:t>
              </a:r>
              <a:br>
                <a:rPr lang="cs-CZ" sz="1000" b="1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</a:br>
              <a:r>
                <a:rPr lang="cs-CZ" sz="1000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PASIVNÍ PŘÍJEM Z </a:t>
              </a:r>
              <a:r>
                <a:rPr lang="cs-CZ" sz="1000" b="1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DIVIDENDY</a:t>
              </a:r>
              <a:endParaRPr lang="en-US" sz="1000" b="1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pic>
        <p:nvPicPr>
          <p:cNvPr id="129" name="Obrázek 128">
            <a:extLst>
              <a:ext uri="{FF2B5EF4-FFF2-40B4-BE49-F238E27FC236}">
                <a16:creationId xmlns:a16="http://schemas.microsoft.com/office/drawing/2014/main" id="{44D279C1-374B-A61D-3E10-26C1FA16EFE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64561" y="5486756"/>
            <a:ext cx="1054944" cy="444536"/>
          </a:xfrm>
          <a:prstGeom prst="rect">
            <a:avLst/>
          </a:prstGeom>
        </p:spPr>
      </p:pic>
      <p:sp>
        <p:nvSpPr>
          <p:cNvPr id="144" name="TextovéPole 143">
            <a:extLst>
              <a:ext uri="{FF2B5EF4-FFF2-40B4-BE49-F238E27FC236}">
                <a16:creationId xmlns:a16="http://schemas.microsoft.com/office/drawing/2014/main" id="{746BF145-7498-972E-D35C-D4C1EE5A98BF}"/>
              </a:ext>
            </a:extLst>
          </p:cNvPr>
          <p:cNvSpPr txBox="1"/>
          <p:nvPr/>
        </p:nvSpPr>
        <p:spPr>
          <a:xfrm>
            <a:off x="9635304" y="5844498"/>
            <a:ext cx="25137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latin typeface="Open Sans "/>
                <a:ea typeface="Open Sans Bold" panose="020B0806030504020204" pitchFamily="34" charset="0"/>
                <a:cs typeface="Open Sans Bold" panose="020B0806030504020204" pitchFamily="34" charset="0"/>
              </a:rPr>
              <a:t>TECHNOLOGICKÁ </a:t>
            </a:r>
          </a:p>
          <a:p>
            <a:r>
              <a:rPr lang="cs-CZ" sz="1200" dirty="0">
                <a:latin typeface="Open Sans "/>
                <a:ea typeface="Open Sans Bold" panose="020B0806030504020204" pitchFamily="34" charset="0"/>
                <a:cs typeface="Open Sans Bold" panose="020B0806030504020204" pitchFamily="34" charset="0"/>
              </a:rPr>
              <a:t>  AKCIOVÁ </a:t>
            </a:r>
            <a:r>
              <a:rPr lang="cs-CZ" sz="1200" b="1" dirty="0">
                <a:latin typeface="Open Sans "/>
                <a:ea typeface="Open Sans Bold" panose="020B0806030504020204" pitchFamily="34" charset="0"/>
                <a:cs typeface="Open Sans Bold" panose="020B0806030504020204" pitchFamily="34" charset="0"/>
              </a:rPr>
              <a:t>BURZA    </a:t>
            </a:r>
          </a:p>
        </p:txBody>
      </p:sp>
      <p:pic>
        <p:nvPicPr>
          <p:cNvPr id="146" name="Obrázek 145">
            <a:extLst>
              <a:ext uri="{FF2B5EF4-FFF2-40B4-BE49-F238E27FC236}">
                <a16:creationId xmlns:a16="http://schemas.microsoft.com/office/drawing/2014/main" id="{7DBC794F-6044-47E8-B1F5-AC78B2280DB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3711" y="6141705"/>
            <a:ext cx="1192833" cy="465054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43EE6BA9-1969-6063-B926-6F043E6F3B6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53617" y="171624"/>
            <a:ext cx="706525" cy="471369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8F81A55F-CE52-66D9-FAC4-3AFB843CA81C}"/>
              </a:ext>
            </a:extLst>
          </p:cNvPr>
          <p:cNvSpPr txBox="1"/>
          <p:nvPr/>
        </p:nvSpPr>
        <p:spPr>
          <a:xfrm>
            <a:off x="3323134" y="3102844"/>
            <a:ext cx="134455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b="1" dirty="0">
                <a:latin typeface="Comic Sans BOLD"/>
              </a:rPr>
              <a:t>(1 C.P. = 1 </a:t>
            </a:r>
            <a:r>
              <a:rPr lang="cs-CZ" sz="1000" b="1" dirty="0">
                <a:latin typeface="Comic Sans BOLD"/>
              </a:rPr>
              <a:t>PRODUKT</a:t>
            </a:r>
            <a:r>
              <a:rPr lang="cs-CZ" sz="900" b="1" dirty="0">
                <a:latin typeface="Comic Sans BOLD"/>
              </a:rPr>
              <a:t>)</a:t>
            </a:r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3AF8EBDC-3A50-7966-D668-B126BB2FA441}"/>
              </a:ext>
            </a:extLst>
          </p:cNvPr>
          <p:cNvSpPr/>
          <p:nvPr/>
        </p:nvSpPr>
        <p:spPr>
          <a:xfrm>
            <a:off x="4631212" y="504494"/>
            <a:ext cx="4584398" cy="24622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cs-CZ" sz="1000" b="1" dirty="0">
                <a:ln/>
                <a:solidFill>
                  <a:srgbClr val="5942A2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PREMIER = 80% OPAKOVANÝ NÁKUP </a:t>
            </a:r>
            <a:r>
              <a:rPr lang="cs-CZ" sz="1000" b="1" dirty="0">
                <a:ln/>
                <a:solidFill>
                  <a:srgbClr val="5942A2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  <a:sym typeface="Wingdings" panose="05000000000000000000" pitchFamily="2" charset="2"/>
              </a:rPr>
              <a:t></a:t>
            </a:r>
            <a:endParaRPr lang="cs-CZ" sz="1000" b="1" dirty="0">
              <a:ln/>
              <a:solidFill>
                <a:srgbClr val="5942A2"/>
              </a:solidFill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endParaRP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3A164028-A063-528C-D504-BF906252087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440703" y="795747"/>
            <a:ext cx="2968648" cy="1884642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D04AA6FB-A7A9-3398-CF5D-8ECAC5101D7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7097" y="2037397"/>
            <a:ext cx="772269" cy="575592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69D47B80-3191-6D2B-0DBE-B96A591F9D3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572394" y="5822961"/>
            <a:ext cx="1798510" cy="992412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733B1301-3B5C-2E41-A1FF-A95E5EE6CB4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007579" y="5806042"/>
            <a:ext cx="1798510" cy="100024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8" name="Rukopis 17">
                <a:extLst>
                  <a:ext uri="{FF2B5EF4-FFF2-40B4-BE49-F238E27FC236}">
                    <a16:creationId xmlns:a16="http://schemas.microsoft.com/office/drawing/2014/main" id="{94495B42-F0F5-B9E9-F2A6-F463B5BD84B7}"/>
                  </a:ext>
                </a:extLst>
              </p14:cNvPr>
              <p14:cNvContentPartPr/>
              <p14:nvPr/>
            </p14:nvContentPartPr>
            <p14:xfrm>
              <a:off x="5034707" y="5903880"/>
              <a:ext cx="221760" cy="23400"/>
            </p14:xfrm>
          </p:contentPart>
        </mc:Choice>
        <mc:Fallback xmlns="">
          <p:pic>
            <p:nvPicPr>
              <p:cNvPr id="18" name="Rukopis 17">
                <a:extLst>
                  <a:ext uri="{FF2B5EF4-FFF2-40B4-BE49-F238E27FC236}">
                    <a16:creationId xmlns:a16="http://schemas.microsoft.com/office/drawing/2014/main" id="{94495B42-F0F5-B9E9-F2A6-F463B5BD84B7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4981067" y="5795880"/>
                <a:ext cx="329400" cy="239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9" name="Rukopis 18">
                <a:extLst>
                  <a:ext uri="{FF2B5EF4-FFF2-40B4-BE49-F238E27FC236}">
                    <a16:creationId xmlns:a16="http://schemas.microsoft.com/office/drawing/2014/main" id="{192C2F3B-BCC1-BCF3-F8A1-7BD544194DBE}"/>
                  </a:ext>
                </a:extLst>
              </p14:cNvPr>
              <p14:cNvContentPartPr/>
              <p14:nvPr/>
            </p14:nvContentPartPr>
            <p14:xfrm>
              <a:off x="5147387" y="5827920"/>
              <a:ext cx="360" cy="360"/>
            </p14:xfrm>
          </p:contentPart>
        </mc:Choice>
        <mc:Fallback xmlns="">
          <p:pic>
            <p:nvPicPr>
              <p:cNvPr id="19" name="Rukopis 18">
                <a:extLst>
                  <a:ext uri="{FF2B5EF4-FFF2-40B4-BE49-F238E27FC236}">
                    <a16:creationId xmlns:a16="http://schemas.microsoft.com/office/drawing/2014/main" id="{192C2F3B-BCC1-BCF3-F8A1-7BD544194DBE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5093747" y="5719920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0" name="Rukopis 19">
                <a:extLst>
                  <a:ext uri="{FF2B5EF4-FFF2-40B4-BE49-F238E27FC236}">
                    <a16:creationId xmlns:a16="http://schemas.microsoft.com/office/drawing/2014/main" id="{DF69AC3B-8240-D17D-4CF1-630C0B274164}"/>
                  </a:ext>
                </a:extLst>
              </p14:cNvPr>
              <p14:cNvContentPartPr/>
              <p14:nvPr/>
            </p14:nvContentPartPr>
            <p14:xfrm>
              <a:off x="5141987" y="5917920"/>
              <a:ext cx="360" cy="360"/>
            </p14:xfrm>
          </p:contentPart>
        </mc:Choice>
        <mc:Fallback xmlns="">
          <p:pic>
            <p:nvPicPr>
              <p:cNvPr id="20" name="Rukopis 19">
                <a:extLst>
                  <a:ext uri="{FF2B5EF4-FFF2-40B4-BE49-F238E27FC236}">
                    <a16:creationId xmlns:a16="http://schemas.microsoft.com/office/drawing/2014/main" id="{DF69AC3B-8240-D17D-4CF1-630C0B274164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5087987" y="5810280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1" name="Rukopis 20">
                <a:extLst>
                  <a:ext uri="{FF2B5EF4-FFF2-40B4-BE49-F238E27FC236}">
                    <a16:creationId xmlns:a16="http://schemas.microsoft.com/office/drawing/2014/main" id="{33E8334D-2136-723F-545A-6C64D8F30C5C}"/>
                  </a:ext>
                </a:extLst>
              </p14:cNvPr>
              <p14:cNvContentPartPr/>
              <p14:nvPr/>
            </p14:nvContentPartPr>
            <p14:xfrm>
              <a:off x="5141987" y="5917920"/>
              <a:ext cx="360" cy="360"/>
            </p14:xfrm>
          </p:contentPart>
        </mc:Choice>
        <mc:Fallback xmlns="">
          <p:pic>
            <p:nvPicPr>
              <p:cNvPr id="21" name="Rukopis 20">
                <a:extLst>
                  <a:ext uri="{FF2B5EF4-FFF2-40B4-BE49-F238E27FC236}">
                    <a16:creationId xmlns:a16="http://schemas.microsoft.com/office/drawing/2014/main" id="{33E8334D-2136-723F-545A-6C64D8F30C5C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5087987" y="5810280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2" name="Rukopis 21">
                <a:extLst>
                  <a:ext uri="{FF2B5EF4-FFF2-40B4-BE49-F238E27FC236}">
                    <a16:creationId xmlns:a16="http://schemas.microsoft.com/office/drawing/2014/main" id="{8091D9A6-A355-C9B2-C835-FE7ACD115DAA}"/>
                  </a:ext>
                </a:extLst>
              </p14:cNvPr>
              <p14:cNvContentPartPr/>
              <p14:nvPr/>
            </p14:nvContentPartPr>
            <p14:xfrm>
              <a:off x="4959107" y="5917920"/>
              <a:ext cx="182880" cy="46440"/>
            </p14:xfrm>
          </p:contentPart>
        </mc:Choice>
        <mc:Fallback xmlns="">
          <p:pic>
            <p:nvPicPr>
              <p:cNvPr id="22" name="Rukopis 21">
                <a:extLst>
                  <a:ext uri="{FF2B5EF4-FFF2-40B4-BE49-F238E27FC236}">
                    <a16:creationId xmlns:a16="http://schemas.microsoft.com/office/drawing/2014/main" id="{8091D9A6-A355-C9B2-C835-FE7ACD115DAA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4905467" y="5810280"/>
                <a:ext cx="290520" cy="262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3" name="Rukopis 22">
                <a:extLst>
                  <a:ext uri="{FF2B5EF4-FFF2-40B4-BE49-F238E27FC236}">
                    <a16:creationId xmlns:a16="http://schemas.microsoft.com/office/drawing/2014/main" id="{AD4A6EDB-4437-DDC9-1103-A06CE97D77B7}"/>
                  </a:ext>
                </a:extLst>
              </p14:cNvPr>
              <p14:cNvContentPartPr/>
              <p14:nvPr/>
            </p14:nvContentPartPr>
            <p14:xfrm>
              <a:off x="4945787" y="5895600"/>
              <a:ext cx="235800" cy="22680"/>
            </p14:xfrm>
          </p:contentPart>
        </mc:Choice>
        <mc:Fallback xmlns="">
          <p:pic>
            <p:nvPicPr>
              <p:cNvPr id="23" name="Rukopis 22">
                <a:extLst>
                  <a:ext uri="{FF2B5EF4-FFF2-40B4-BE49-F238E27FC236}">
                    <a16:creationId xmlns:a16="http://schemas.microsoft.com/office/drawing/2014/main" id="{AD4A6EDB-4437-DDC9-1103-A06CE97D77B7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4892147" y="5787600"/>
                <a:ext cx="343440" cy="238320"/>
              </a:xfrm>
              <a:prstGeom prst="rect">
                <a:avLst/>
              </a:prstGeom>
            </p:spPr>
          </p:pic>
        </mc:Fallback>
      </mc:AlternateContent>
      <p:sp>
        <p:nvSpPr>
          <p:cNvPr id="24" name="TextovéPole 23">
            <a:extLst>
              <a:ext uri="{FF2B5EF4-FFF2-40B4-BE49-F238E27FC236}">
                <a16:creationId xmlns:a16="http://schemas.microsoft.com/office/drawing/2014/main" id="{E1E54FA6-8BE3-DC9D-A722-4513680DFD74}"/>
              </a:ext>
            </a:extLst>
          </p:cNvPr>
          <p:cNvSpPr txBox="1"/>
          <p:nvPr/>
        </p:nvSpPr>
        <p:spPr>
          <a:xfrm>
            <a:off x="4957390" y="5799567"/>
            <a:ext cx="2885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840B8640-818A-52F2-B3E4-63767659DFDD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10923440" y="27973"/>
            <a:ext cx="1268559" cy="946171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7672494"/>
              </p:ext>
            </p:extLst>
          </p:nvPr>
        </p:nvGraphicFramePr>
        <p:xfrm>
          <a:off x="1775876" y="907628"/>
          <a:ext cx="3150480" cy="3188047"/>
        </p:xfrm>
        <a:graphic>
          <a:graphicData uri="http://schemas.openxmlformats.org/drawingml/2006/table">
            <a:tbl>
              <a:tblPr/>
              <a:tblGrid>
                <a:gridCol w="8533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879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8698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2215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68703">
                <a:tc>
                  <a:txBody>
                    <a:bodyPr/>
                    <a:lstStyle/>
                    <a:p>
                      <a:pPr algn="ctr">
                        <a:lnSpc>
                          <a:spcPts val="1120"/>
                        </a:lnSpc>
                        <a:defRPr/>
                      </a:pPr>
                      <a:r>
                        <a:rPr lang="en-US" sz="800" b="1">
                          <a:solidFill>
                            <a:srgbClr val="000000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BRONZ</a:t>
                      </a:r>
                      <a:endParaRPr lang="en-US" sz="1000"/>
                    </a:p>
                  </a:txBody>
                  <a:tcPr marL="129668" marR="129668" marT="129668" marB="129668" anchor="ctr">
                    <a:lnL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E4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20"/>
                        </a:lnSpc>
                        <a:defRPr/>
                      </a:pPr>
                      <a:r>
                        <a:rPr lang="en-US" sz="800" b="0" dirty="0">
                          <a:solidFill>
                            <a:srgbClr val="000000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50€</a:t>
                      </a:r>
                      <a:endParaRPr lang="en-US" sz="1000" b="0" dirty="0"/>
                    </a:p>
                  </a:txBody>
                  <a:tcPr marL="129668" marR="129668" marT="129668" marB="129668" anchor="ctr">
                    <a:lnL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20"/>
                        </a:lnSpc>
                        <a:defRPr/>
                      </a:pPr>
                      <a:r>
                        <a:rPr lang="en-US" sz="800" b="0" dirty="0">
                          <a:solidFill>
                            <a:srgbClr val="000000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375 </a:t>
                      </a:r>
                      <a:r>
                        <a:rPr lang="cs-CZ" sz="800" b="0" dirty="0">
                          <a:solidFill>
                            <a:srgbClr val="000000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C</a:t>
                      </a:r>
                      <a:r>
                        <a:rPr lang="en-US" sz="800" b="0" dirty="0">
                          <a:solidFill>
                            <a:srgbClr val="000000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R.</a:t>
                      </a:r>
                      <a:endParaRPr lang="en-US" sz="1000" b="0" dirty="0"/>
                    </a:p>
                  </a:txBody>
                  <a:tcPr marL="129668" marR="129668" marT="129668" marB="129668" anchor="ctr">
                    <a:lnL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20"/>
                        </a:lnSpc>
                        <a:defRPr/>
                      </a:pPr>
                      <a:r>
                        <a:rPr lang="en-US" sz="800" b="0" dirty="0">
                          <a:solidFill>
                            <a:srgbClr val="000000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47 C.P.</a:t>
                      </a:r>
                      <a:endParaRPr lang="en-US" sz="1000" b="0" dirty="0"/>
                    </a:p>
                  </a:txBody>
                  <a:tcPr marL="129668" marR="129668" marT="129668" marB="129668" anchor="ctr">
                    <a:lnL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4484">
                <a:tc>
                  <a:txBody>
                    <a:bodyPr/>
                    <a:lstStyle/>
                    <a:p>
                      <a:pPr algn="ctr">
                        <a:lnSpc>
                          <a:spcPts val="1120"/>
                        </a:lnSpc>
                        <a:defRPr/>
                      </a:pPr>
                      <a:r>
                        <a:rPr lang="en-US" sz="800" b="1">
                          <a:solidFill>
                            <a:srgbClr val="000000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SILVER</a:t>
                      </a:r>
                      <a:endParaRPr lang="en-US" sz="1000"/>
                    </a:p>
                  </a:txBody>
                  <a:tcPr marL="129668" marR="129668" marT="129668" marB="129668" anchor="ctr">
                    <a:lnL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E4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20"/>
                        </a:lnSpc>
                        <a:defRPr/>
                      </a:pPr>
                      <a:r>
                        <a:rPr lang="en-US" sz="800" b="1" dirty="0">
                          <a:solidFill>
                            <a:srgbClr val="000000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150€</a:t>
                      </a:r>
                      <a:endParaRPr lang="en-US" sz="1000" dirty="0"/>
                    </a:p>
                  </a:txBody>
                  <a:tcPr marL="129668" marR="129668" marT="129668" marB="129668" anchor="ctr">
                    <a:lnL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20"/>
                        </a:lnSpc>
                        <a:defRPr/>
                      </a:pPr>
                      <a:r>
                        <a:rPr lang="en-US" sz="800" b="1" dirty="0">
                          <a:solidFill>
                            <a:srgbClr val="000000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750 </a:t>
                      </a:r>
                      <a:r>
                        <a:rPr lang="cs-CZ" sz="800" b="1" dirty="0">
                          <a:solidFill>
                            <a:srgbClr val="000000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C</a:t>
                      </a:r>
                      <a:r>
                        <a:rPr lang="en-US" sz="800" b="1" dirty="0">
                          <a:solidFill>
                            <a:srgbClr val="000000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R.</a:t>
                      </a:r>
                      <a:endParaRPr lang="en-US" sz="1000" dirty="0"/>
                    </a:p>
                  </a:txBody>
                  <a:tcPr marL="129668" marR="129668" marT="129668" marB="129668" anchor="ctr">
                    <a:lnL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20"/>
                        </a:lnSpc>
                        <a:defRPr/>
                      </a:pPr>
                      <a:r>
                        <a:rPr lang="en-US" sz="800" b="1">
                          <a:solidFill>
                            <a:srgbClr val="000000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94 C.P.</a:t>
                      </a:r>
                      <a:endParaRPr lang="en-US" sz="1000"/>
                    </a:p>
                  </a:txBody>
                  <a:tcPr marL="129668" marR="129668" marT="129668" marB="129668" anchor="ctr">
                    <a:lnL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4972">
                <a:tc>
                  <a:txBody>
                    <a:bodyPr/>
                    <a:lstStyle/>
                    <a:p>
                      <a:pPr algn="ctr">
                        <a:lnSpc>
                          <a:spcPts val="1120"/>
                        </a:lnSpc>
                        <a:defRPr/>
                      </a:pPr>
                      <a:r>
                        <a:rPr lang="en-US" sz="800" b="1">
                          <a:solidFill>
                            <a:srgbClr val="000000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GOLD</a:t>
                      </a:r>
                      <a:endParaRPr lang="en-US" sz="1000"/>
                    </a:p>
                  </a:txBody>
                  <a:tcPr marL="129668" marR="129668" marT="129668" marB="129668" anchor="ctr">
                    <a:lnL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E4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20"/>
                        </a:lnSpc>
                        <a:defRPr/>
                      </a:pPr>
                      <a:r>
                        <a:rPr lang="en-US" sz="800" b="0" dirty="0">
                          <a:solidFill>
                            <a:srgbClr val="000000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350€</a:t>
                      </a:r>
                      <a:endParaRPr lang="en-US" sz="1000" b="0" dirty="0"/>
                    </a:p>
                  </a:txBody>
                  <a:tcPr marL="129668" marR="129668" marT="129668" marB="129668" anchor="ctr">
                    <a:lnL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20"/>
                        </a:lnSpc>
                        <a:defRPr/>
                      </a:pPr>
                      <a:r>
                        <a:rPr lang="en-US" sz="800" b="0" dirty="0">
                          <a:solidFill>
                            <a:srgbClr val="000000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1</a:t>
                      </a:r>
                      <a:r>
                        <a:rPr lang="cs-CZ" sz="800" b="0" dirty="0">
                          <a:solidFill>
                            <a:srgbClr val="000000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 </a:t>
                      </a:r>
                      <a:r>
                        <a:rPr lang="en-US" sz="800" b="0" dirty="0">
                          <a:solidFill>
                            <a:srgbClr val="000000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500 CR.</a:t>
                      </a:r>
                      <a:endParaRPr lang="en-US" sz="1000" b="0" dirty="0"/>
                    </a:p>
                  </a:txBody>
                  <a:tcPr marL="129668" marR="129668" marT="129668" marB="129668" anchor="ctr">
                    <a:lnL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20"/>
                        </a:lnSpc>
                        <a:defRPr/>
                      </a:pPr>
                      <a:r>
                        <a:rPr lang="en-US" sz="800" b="0" dirty="0">
                          <a:solidFill>
                            <a:srgbClr val="000000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187 C.P.</a:t>
                      </a:r>
                      <a:endParaRPr lang="en-US" sz="1000" b="0" dirty="0"/>
                    </a:p>
                  </a:txBody>
                  <a:tcPr marL="129668" marR="129668" marT="129668" marB="129668" anchor="ctr">
                    <a:lnL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4972">
                <a:tc>
                  <a:txBody>
                    <a:bodyPr/>
                    <a:lstStyle/>
                    <a:p>
                      <a:pPr algn="ctr">
                        <a:lnSpc>
                          <a:spcPts val="979"/>
                        </a:lnSpc>
                        <a:defRPr/>
                      </a:pPr>
                      <a:r>
                        <a:rPr lang="en-US" sz="700" b="1">
                          <a:solidFill>
                            <a:srgbClr val="000000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VYHLÁŠKA</a:t>
                      </a:r>
                      <a:endParaRPr lang="en-US" sz="1000"/>
                    </a:p>
                  </a:txBody>
                  <a:tcPr marL="129668" marR="129668" marT="129668" marB="129668" anchor="ctr">
                    <a:lnL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E4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20"/>
                        </a:lnSpc>
                        <a:defRPr/>
                      </a:pPr>
                      <a:r>
                        <a:rPr lang="en-US" sz="800" b="1" dirty="0">
                          <a:solidFill>
                            <a:srgbClr val="000000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800€</a:t>
                      </a:r>
                      <a:endParaRPr lang="en-US" sz="1000" dirty="0"/>
                    </a:p>
                  </a:txBody>
                  <a:tcPr marL="129668" marR="129668" marT="129668" marB="129668" anchor="ctr">
                    <a:lnL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20"/>
                        </a:lnSpc>
                        <a:defRPr/>
                      </a:pPr>
                      <a:r>
                        <a:rPr lang="en-US" sz="800" b="1" dirty="0">
                          <a:solidFill>
                            <a:srgbClr val="000000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3</a:t>
                      </a:r>
                      <a:r>
                        <a:rPr lang="cs-CZ" sz="800" b="1" dirty="0">
                          <a:solidFill>
                            <a:srgbClr val="000000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 </a:t>
                      </a:r>
                      <a:r>
                        <a:rPr lang="en-US" sz="800" b="1" dirty="0">
                          <a:solidFill>
                            <a:srgbClr val="000000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000 CR.</a:t>
                      </a:r>
                      <a:endParaRPr lang="en-US" sz="1000" dirty="0"/>
                    </a:p>
                  </a:txBody>
                  <a:tcPr marL="129668" marR="129668" marT="129668" marB="129668" anchor="ctr">
                    <a:lnL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20"/>
                        </a:lnSpc>
                        <a:defRPr/>
                      </a:pPr>
                      <a:r>
                        <a:rPr lang="en-US" sz="800" b="1" dirty="0">
                          <a:solidFill>
                            <a:srgbClr val="000000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375 C.P.</a:t>
                      </a:r>
                      <a:endParaRPr lang="en-US" sz="1000" dirty="0"/>
                    </a:p>
                  </a:txBody>
                  <a:tcPr marL="129668" marR="129668" marT="129668" marB="129668" anchor="ctr">
                    <a:lnL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4972">
                <a:tc>
                  <a:txBody>
                    <a:bodyPr/>
                    <a:lstStyle/>
                    <a:p>
                      <a:pPr algn="ctr">
                        <a:lnSpc>
                          <a:spcPts val="979"/>
                        </a:lnSpc>
                        <a:defRPr/>
                      </a:pPr>
                      <a:r>
                        <a:rPr lang="en-US" sz="700" b="1" dirty="0">
                          <a:solidFill>
                            <a:srgbClr val="000000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PLATINUM</a:t>
                      </a:r>
                      <a:endParaRPr lang="en-US" sz="1000" dirty="0"/>
                    </a:p>
                  </a:txBody>
                  <a:tcPr marL="129668" marR="129668" marT="129668" marB="129668" anchor="ctr">
                    <a:lnL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E4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20"/>
                        </a:lnSpc>
                        <a:defRPr/>
                      </a:pPr>
                      <a:r>
                        <a:rPr lang="en-US" sz="800" b="0" dirty="0">
                          <a:solidFill>
                            <a:srgbClr val="000000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1</a:t>
                      </a:r>
                      <a:r>
                        <a:rPr lang="cs-CZ" sz="800" b="0" dirty="0">
                          <a:solidFill>
                            <a:srgbClr val="000000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 </a:t>
                      </a:r>
                      <a:r>
                        <a:rPr lang="en-US" sz="800" b="0" dirty="0">
                          <a:solidFill>
                            <a:srgbClr val="000000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500€</a:t>
                      </a:r>
                      <a:endParaRPr lang="en-US" sz="1000" b="0" dirty="0"/>
                    </a:p>
                  </a:txBody>
                  <a:tcPr marL="129668" marR="129668" marT="129668" marB="129668" anchor="ctr">
                    <a:lnL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20"/>
                        </a:lnSpc>
                        <a:defRPr/>
                      </a:pPr>
                      <a:r>
                        <a:rPr lang="en-US" sz="800" b="0" dirty="0">
                          <a:solidFill>
                            <a:srgbClr val="000000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6</a:t>
                      </a:r>
                      <a:r>
                        <a:rPr lang="cs-CZ" sz="800" b="0" dirty="0">
                          <a:solidFill>
                            <a:srgbClr val="000000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 </a:t>
                      </a:r>
                      <a:r>
                        <a:rPr lang="en-US" sz="800" b="0" dirty="0">
                          <a:solidFill>
                            <a:srgbClr val="000000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000 CR.</a:t>
                      </a:r>
                      <a:endParaRPr lang="en-US" sz="1000" b="0" dirty="0"/>
                    </a:p>
                  </a:txBody>
                  <a:tcPr marL="129668" marR="129668" marT="129668" marB="129668" anchor="ctr">
                    <a:lnL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20"/>
                        </a:lnSpc>
                        <a:defRPr/>
                      </a:pPr>
                      <a:r>
                        <a:rPr lang="en-US" sz="800" b="0" dirty="0">
                          <a:solidFill>
                            <a:srgbClr val="000000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750 C.P.</a:t>
                      </a:r>
                      <a:endParaRPr lang="en-US" sz="1000" b="0" dirty="0"/>
                    </a:p>
                  </a:txBody>
                  <a:tcPr marL="129668" marR="129668" marT="129668" marB="129668" anchor="ctr">
                    <a:lnL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64972">
                <a:tc>
                  <a:txBody>
                    <a:bodyPr/>
                    <a:lstStyle/>
                    <a:p>
                      <a:pPr algn="ctr">
                        <a:lnSpc>
                          <a:spcPts val="1120"/>
                        </a:lnSpc>
                        <a:defRPr/>
                      </a:pPr>
                      <a:r>
                        <a:rPr lang="en-US" sz="800" b="1">
                          <a:solidFill>
                            <a:srgbClr val="000000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DIAMANT</a:t>
                      </a:r>
                      <a:endParaRPr lang="en-US" sz="1000"/>
                    </a:p>
                  </a:txBody>
                  <a:tcPr marL="129668" marR="129668" marT="129668" marB="129668" anchor="ctr">
                    <a:lnL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E4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20"/>
                        </a:lnSpc>
                        <a:defRPr/>
                      </a:pPr>
                      <a:r>
                        <a:rPr lang="en-US" sz="800" b="1" dirty="0">
                          <a:solidFill>
                            <a:srgbClr val="000000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4</a:t>
                      </a:r>
                      <a:r>
                        <a:rPr lang="cs-CZ" sz="800" b="1" dirty="0">
                          <a:solidFill>
                            <a:srgbClr val="000000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 </a:t>
                      </a:r>
                      <a:r>
                        <a:rPr lang="en-US" sz="800" b="1" dirty="0">
                          <a:solidFill>
                            <a:srgbClr val="000000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000€</a:t>
                      </a:r>
                      <a:endParaRPr lang="en-US" sz="1000" dirty="0"/>
                    </a:p>
                  </a:txBody>
                  <a:tcPr marL="129668" marR="129668" marT="129668" marB="129668" anchor="ctr">
                    <a:lnL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20"/>
                        </a:lnSpc>
                        <a:defRPr/>
                      </a:pPr>
                      <a:r>
                        <a:rPr lang="en-US" sz="800" b="1" dirty="0">
                          <a:solidFill>
                            <a:srgbClr val="000000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12</a:t>
                      </a:r>
                      <a:r>
                        <a:rPr lang="cs-CZ" sz="800" b="1" dirty="0">
                          <a:solidFill>
                            <a:srgbClr val="000000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 </a:t>
                      </a:r>
                      <a:r>
                        <a:rPr lang="en-US" sz="800" b="1" dirty="0">
                          <a:solidFill>
                            <a:srgbClr val="000000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000 CR.</a:t>
                      </a:r>
                      <a:endParaRPr lang="en-US" sz="1000" dirty="0"/>
                    </a:p>
                  </a:txBody>
                  <a:tcPr marL="129668" marR="129668" marT="129668" marB="129668" anchor="ctr">
                    <a:lnL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20"/>
                        </a:lnSpc>
                        <a:defRPr/>
                      </a:pPr>
                      <a:r>
                        <a:rPr lang="en-US" sz="800" b="1" dirty="0">
                          <a:solidFill>
                            <a:srgbClr val="000000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1500 C.P.</a:t>
                      </a:r>
                      <a:endParaRPr lang="en-US" sz="1000" dirty="0"/>
                    </a:p>
                  </a:txBody>
                  <a:tcPr marL="129668" marR="129668" marT="129668" marB="129668" anchor="ctr">
                    <a:lnL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64972">
                <a:tc>
                  <a:txBody>
                    <a:bodyPr/>
                    <a:lstStyle/>
                    <a:p>
                      <a:pPr algn="ctr">
                        <a:lnSpc>
                          <a:spcPts val="1120"/>
                        </a:lnSpc>
                        <a:defRPr/>
                      </a:pPr>
                      <a:r>
                        <a:rPr lang="en-US" sz="800" b="1">
                          <a:solidFill>
                            <a:srgbClr val="000000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ŘEDITEL</a:t>
                      </a:r>
                      <a:endParaRPr lang="en-US" sz="1000"/>
                    </a:p>
                  </a:txBody>
                  <a:tcPr marL="129668" marR="129668" marT="129668" marB="129668" anchor="ctr">
                    <a:lnL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E4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20"/>
                        </a:lnSpc>
                        <a:defRPr/>
                      </a:pPr>
                      <a:r>
                        <a:rPr lang="en-US" sz="800" b="0" dirty="0">
                          <a:solidFill>
                            <a:srgbClr val="000000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7</a:t>
                      </a:r>
                      <a:r>
                        <a:rPr lang="cs-CZ" sz="800" b="0" dirty="0">
                          <a:solidFill>
                            <a:srgbClr val="000000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 </a:t>
                      </a:r>
                      <a:r>
                        <a:rPr lang="en-US" sz="800" b="0" dirty="0">
                          <a:solidFill>
                            <a:srgbClr val="000000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000€</a:t>
                      </a:r>
                      <a:endParaRPr lang="en-US" sz="1000" b="0" dirty="0"/>
                    </a:p>
                  </a:txBody>
                  <a:tcPr marL="129668" marR="129668" marT="129668" marB="129668" anchor="ctr">
                    <a:lnL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20"/>
                        </a:lnSpc>
                        <a:defRPr/>
                      </a:pPr>
                      <a:r>
                        <a:rPr lang="en-US" sz="800" b="0" dirty="0">
                          <a:solidFill>
                            <a:srgbClr val="000000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24</a:t>
                      </a:r>
                      <a:r>
                        <a:rPr lang="cs-CZ" sz="800" b="0" dirty="0">
                          <a:solidFill>
                            <a:srgbClr val="000000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 </a:t>
                      </a:r>
                      <a:r>
                        <a:rPr lang="en-US" sz="800" b="0" dirty="0">
                          <a:solidFill>
                            <a:srgbClr val="000000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000 </a:t>
                      </a:r>
                      <a:r>
                        <a:rPr lang="cs-CZ" sz="800" b="0" dirty="0">
                          <a:solidFill>
                            <a:srgbClr val="000000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C</a:t>
                      </a:r>
                      <a:r>
                        <a:rPr lang="en-US" sz="800" b="0" dirty="0">
                          <a:solidFill>
                            <a:srgbClr val="000000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R</a:t>
                      </a:r>
                      <a:r>
                        <a:rPr lang="en-US" sz="800" b="1" dirty="0">
                          <a:solidFill>
                            <a:srgbClr val="000000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.</a:t>
                      </a:r>
                      <a:endParaRPr lang="en-US" sz="1000" dirty="0"/>
                    </a:p>
                  </a:txBody>
                  <a:tcPr marL="129668" marR="129668" marT="129668" marB="129668" anchor="ctr">
                    <a:lnL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20"/>
                        </a:lnSpc>
                        <a:defRPr/>
                      </a:pPr>
                      <a:r>
                        <a:rPr lang="en-US" sz="800" b="0" dirty="0">
                          <a:solidFill>
                            <a:srgbClr val="000000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3000 C.P.</a:t>
                      </a:r>
                      <a:endParaRPr lang="en-US" sz="1000" b="0" dirty="0"/>
                    </a:p>
                  </a:txBody>
                  <a:tcPr marL="129668" marR="129668" marT="129668" marB="129668" anchor="ctr">
                    <a:lnL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3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5325758"/>
              </p:ext>
            </p:extLst>
          </p:nvPr>
        </p:nvGraphicFramePr>
        <p:xfrm>
          <a:off x="6730" y="907627"/>
          <a:ext cx="2667022" cy="3188046"/>
        </p:xfrm>
        <a:graphic>
          <a:graphicData uri="http://schemas.openxmlformats.org/drawingml/2006/table">
            <a:tbl>
              <a:tblPr/>
              <a:tblGrid>
                <a:gridCol w="7954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6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9993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7640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3758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52251">
                <a:tc>
                  <a:txBody>
                    <a:bodyPr/>
                    <a:lstStyle/>
                    <a:p>
                      <a:pPr algn="ctr">
                        <a:lnSpc>
                          <a:spcPts val="1120"/>
                        </a:lnSpc>
                        <a:defRPr/>
                      </a:pPr>
                      <a:r>
                        <a:rPr lang="en-US" sz="700" b="0" dirty="0">
                          <a:solidFill>
                            <a:srgbClr val="000000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BRONZ</a:t>
                      </a:r>
                      <a:endParaRPr lang="en-US" sz="700" b="0" dirty="0"/>
                    </a:p>
                  </a:txBody>
                  <a:tcPr marL="129668" marR="129668" marT="129668" marB="129668" anchor="ctr">
                    <a:lnL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E4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20"/>
                        </a:lnSpc>
                        <a:defRPr/>
                      </a:pPr>
                      <a:r>
                        <a:rPr lang="en-US" sz="800" b="0" dirty="0">
                          <a:solidFill>
                            <a:srgbClr val="000000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2</a:t>
                      </a:r>
                      <a:endParaRPr lang="en-US" sz="1000" b="0" dirty="0"/>
                    </a:p>
                  </a:txBody>
                  <a:tcPr marL="129668" marR="129668" marT="129668" marB="129668" anchor="ctr">
                    <a:lnL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20"/>
                        </a:lnSpc>
                        <a:defRPr/>
                      </a:pPr>
                      <a:r>
                        <a:rPr lang="en-US" sz="800" b="0" dirty="0">
                          <a:solidFill>
                            <a:srgbClr val="000000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1</a:t>
                      </a:r>
                      <a:endParaRPr lang="en-US" sz="1000" b="0" dirty="0"/>
                    </a:p>
                  </a:txBody>
                  <a:tcPr marL="129668" marR="129668" marT="129668" marB="129668" anchor="ctr">
                    <a:lnL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20"/>
                        </a:lnSpc>
                        <a:defRPr/>
                      </a:pPr>
                      <a:r>
                        <a:rPr lang="en-US" sz="800" b="0" dirty="0">
                          <a:solidFill>
                            <a:srgbClr val="000000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1</a:t>
                      </a:r>
                      <a:endParaRPr lang="en-US" sz="1000" b="0" dirty="0"/>
                    </a:p>
                  </a:txBody>
                  <a:tcPr marL="129668" marR="129668" marT="129668" marB="129668" anchor="ctr">
                    <a:lnL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20"/>
                        </a:lnSpc>
                        <a:defRPr/>
                      </a:pPr>
                      <a:r>
                        <a:rPr lang="en-US" sz="800" b="0" dirty="0">
                          <a:solidFill>
                            <a:srgbClr val="000000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1</a:t>
                      </a:r>
                      <a:endParaRPr lang="en-US" sz="1000" b="0" dirty="0"/>
                    </a:p>
                  </a:txBody>
                  <a:tcPr marL="129668" marR="129668" marT="129668" marB="129668" anchor="ctr">
                    <a:lnL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2740">
                <a:tc>
                  <a:txBody>
                    <a:bodyPr/>
                    <a:lstStyle/>
                    <a:p>
                      <a:pPr algn="ctr">
                        <a:lnSpc>
                          <a:spcPts val="1120"/>
                        </a:lnSpc>
                        <a:defRPr/>
                      </a:pPr>
                      <a:r>
                        <a:rPr lang="en-US" sz="700" b="1" dirty="0">
                          <a:solidFill>
                            <a:srgbClr val="000000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SILVER</a:t>
                      </a:r>
                      <a:endParaRPr lang="en-US" sz="700" dirty="0"/>
                    </a:p>
                  </a:txBody>
                  <a:tcPr marL="129668" marR="129668" marT="129668" marB="129668" anchor="ctr">
                    <a:lnL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E4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20"/>
                        </a:lnSpc>
                        <a:defRPr/>
                      </a:pPr>
                      <a:r>
                        <a:rPr lang="en-US" sz="800" b="1" dirty="0">
                          <a:solidFill>
                            <a:srgbClr val="000000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4</a:t>
                      </a:r>
                      <a:endParaRPr lang="en-US" sz="1000" dirty="0"/>
                    </a:p>
                  </a:txBody>
                  <a:tcPr marL="129668" marR="129668" marT="129668" marB="129668" anchor="ctr">
                    <a:lnL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20"/>
                        </a:lnSpc>
                        <a:defRPr/>
                      </a:pPr>
                      <a:r>
                        <a:rPr lang="en-US" sz="800" b="1" dirty="0">
                          <a:solidFill>
                            <a:srgbClr val="000000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2</a:t>
                      </a:r>
                      <a:endParaRPr lang="en-US" sz="1000" b="1" dirty="0"/>
                    </a:p>
                  </a:txBody>
                  <a:tcPr marL="129668" marR="129668" marT="129668" marB="129668" anchor="ctr">
                    <a:lnL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20"/>
                        </a:lnSpc>
                        <a:defRPr/>
                      </a:pPr>
                      <a:r>
                        <a:rPr lang="en-US" sz="800" b="1">
                          <a:solidFill>
                            <a:srgbClr val="000000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1</a:t>
                      </a:r>
                      <a:endParaRPr lang="en-US" sz="1000"/>
                    </a:p>
                  </a:txBody>
                  <a:tcPr marL="129668" marR="129668" marT="129668" marB="129668" anchor="ctr">
                    <a:lnL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20"/>
                        </a:lnSpc>
                        <a:defRPr/>
                      </a:pPr>
                      <a:r>
                        <a:rPr lang="en-US" sz="800" b="1" dirty="0">
                          <a:solidFill>
                            <a:srgbClr val="000000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1</a:t>
                      </a:r>
                      <a:endParaRPr lang="en-US" sz="1000" dirty="0"/>
                    </a:p>
                  </a:txBody>
                  <a:tcPr marL="129668" marR="129668" marT="129668" marB="129668" anchor="ctr">
                    <a:lnL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2740">
                <a:tc>
                  <a:txBody>
                    <a:bodyPr/>
                    <a:lstStyle/>
                    <a:p>
                      <a:pPr algn="ctr">
                        <a:lnSpc>
                          <a:spcPts val="1120"/>
                        </a:lnSpc>
                        <a:defRPr/>
                      </a:pPr>
                      <a:r>
                        <a:rPr lang="en-US" sz="700" b="0" dirty="0">
                          <a:solidFill>
                            <a:srgbClr val="000000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GOLD</a:t>
                      </a:r>
                      <a:endParaRPr lang="en-US" sz="700" b="0" dirty="0"/>
                    </a:p>
                  </a:txBody>
                  <a:tcPr marL="129668" marR="129668" marT="129668" marB="129668" anchor="ctr">
                    <a:lnL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E4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20"/>
                        </a:lnSpc>
                        <a:defRPr/>
                      </a:pPr>
                      <a:r>
                        <a:rPr lang="en-US" sz="800" b="0" dirty="0">
                          <a:solidFill>
                            <a:srgbClr val="000000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8</a:t>
                      </a:r>
                      <a:endParaRPr lang="en-US" sz="1000" b="0" dirty="0"/>
                    </a:p>
                  </a:txBody>
                  <a:tcPr marL="129668" marR="129668" marT="129668" marB="129668" anchor="ctr">
                    <a:lnL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20"/>
                        </a:lnSpc>
                        <a:defRPr/>
                      </a:pPr>
                      <a:r>
                        <a:rPr lang="en-US" sz="800" b="0" dirty="0">
                          <a:solidFill>
                            <a:srgbClr val="000000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4</a:t>
                      </a:r>
                      <a:endParaRPr lang="en-US" sz="1000" b="0" dirty="0"/>
                    </a:p>
                  </a:txBody>
                  <a:tcPr marL="129668" marR="129668" marT="129668" marB="129668" anchor="ctr">
                    <a:lnL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20"/>
                        </a:lnSpc>
                        <a:defRPr/>
                      </a:pPr>
                      <a:r>
                        <a:rPr lang="en-US" sz="800" b="0" dirty="0">
                          <a:solidFill>
                            <a:srgbClr val="000000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2</a:t>
                      </a:r>
                      <a:endParaRPr lang="en-US" sz="1000" b="0" dirty="0"/>
                    </a:p>
                  </a:txBody>
                  <a:tcPr marL="129668" marR="129668" marT="129668" marB="129668" anchor="ctr">
                    <a:lnL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20"/>
                        </a:lnSpc>
                        <a:defRPr/>
                      </a:pPr>
                      <a:r>
                        <a:rPr lang="en-US" sz="800" b="0" dirty="0">
                          <a:solidFill>
                            <a:srgbClr val="000000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1</a:t>
                      </a:r>
                      <a:endParaRPr lang="en-US" sz="1000" b="0" dirty="0"/>
                    </a:p>
                  </a:txBody>
                  <a:tcPr marL="129668" marR="129668" marT="129668" marB="129668" anchor="ctr">
                    <a:lnL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5805">
                <a:tc>
                  <a:txBody>
                    <a:bodyPr/>
                    <a:lstStyle/>
                    <a:p>
                      <a:pPr algn="ctr">
                        <a:lnSpc>
                          <a:spcPts val="979"/>
                        </a:lnSpc>
                        <a:defRPr/>
                      </a:pPr>
                      <a:r>
                        <a:rPr lang="cs-CZ" sz="700" b="1" dirty="0">
                          <a:solidFill>
                            <a:srgbClr val="000000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EXECUTIVE</a:t>
                      </a:r>
                      <a:endParaRPr lang="en-US" sz="1000" dirty="0"/>
                    </a:p>
                  </a:txBody>
                  <a:tcPr marL="129668" marR="129668" marT="129668" marB="129668" anchor="ctr">
                    <a:lnL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E4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20"/>
                        </a:lnSpc>
                        <a:defRPr/>
                      </a:pPr>
                      <a:r>
                        <a:rPr lang="en-US" sz="800" b="1" dirty="0">
                          <a:solidFill>
                            <a:srgbClr val="000000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16</a:t>
                      </a:r>
                      <a:endParaRPr lang="en-US" sz="1000" dirty="0"/>
                    </a:p>
                  </a:txBody>
                  <a:tcPr marL="129668" marR="129668" marT="129668" marB="129668" anchor="ctr">
                    <a:lnL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20"/>
                        </a:lnSpc>
                        <a:defRPr/>
                      </a:pPr>
                      <a:r>
                        <a:rPr lang="en-US" sz="800" b="1" dirty="0">
                          <a:solidFill>
                            <a:srgbClr val="000000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8</a:t>
                      </a:r>
                      <a:endParaRPr lang="en-US" sz="1000" b="1" dirty="0"/>
                    </a:p>
                  </a:txBody>
                  <a:tcPr marL="129668" marR="129668" marT="129668" marB="129668" anchor="ctr">
                    <a:lnL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20"/>
                        </a:lnSpc>
                        <a:defRPr/>
                      </a:pPr>
                      <a:r>
                        <a:rPr lang="en-US" sz="800" b="1">
                          <a:solidFill>
                            <a:srgbClr val="000000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4</a:t>
                      </a:r>
                      <a:endParaRPr lang="en-US" sz="1000"/>
                    </a:p>
                  </a:txBody>
                  <a:tcPr marL="129668" marR="129668" marT="129668" marB="129668" anchor="ctr">
                    <a:lnL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20"/>
                        </a:lnSpc>
                        <a:defRPr/>
                      </a:pPr>
                      <a:r>
                        <a:rPr lang="en-US" sz="800" b="1" dirty="0">
                          <a:solidFill>
                            <a:srgbClr val="000000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2</a:t>
                      </a:r>
                      <a:endParaRPr lang="en-US" sz="1000" dirty="0"/>
                    </a:p>
                  </a:txBody>
                  <a:tcPr marL="129668" marR="129668" marT="129668" marB="129668" anchor="ctr">
                    <a:lnL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8170">
                <a:tc>
                  <a:txBody>
                    <a:bodyPr/>
                    <a:lstStyle/>
                    <a:p>
                      <a:pPr algn="ctr">
                        <a:lnSpc>
                          <a:spcPts val="979"/>
                        </a:lnSpc>
                        <a:defRPr/>
                      </a:pPr>
                      <a:r>
                        <a:rPr lang="en-US" sz="700" b="0" dirty="0">
                          <a:solidFill>
                            <a:srgbClr val="000000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PLATINUM</a:t>
                      </a:r>
                      <a:endParaRPr lang="en-US" sz="1000" b="0" dirty="0"/>
                    </a:p>
                  </a:txBody>
                  <a:tcPr marL="129668" marR="129668" marT="129668" marB="129668" anchor="ctr">
                    <a:lnL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E4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20"/>
                        </a:lnSpc>
                        <a:defRPr/>
                      </a:pPr>
                      <a:r>
                        <a:rPr lang="en-US" sz="800" b="0" dirty="0">
                          <a:solidFill>
                            <a:srgbClr val="000000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32</a:t>
                      </a:r>
                      <a:endParaRPr lang="en-US" sz="1000" b="0" dirty="0"/>
                    </a:p>
                  </a:txBody>
                  <a:tcPr marL="129668" marR="129668" marT="129668" marB="129668" anchor="ctr">
                    <a:lnL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20"/>
                        </a:lnSpc>
                        <a:defRPr/>
                      </a:pPr>
                      <a:r>
                        <a:rPr lang="en-US" sz="800" b="0" dirty="0">
                          <a:solidFill>
                            <a:srgbClr val="000000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16</a:t>
                      </a:r>
                      <a:endParaRPr lang="en-US" sz="1000" b="0" dirty="0"/>
                    </a:p>
                  </a:txBody>
                  <a:tcPr marL="129668" marR="129668" marT="129668" marB="129668" anchor="ctr">
                    <a:lnL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20"/>
                        </a:lnSpc>
                        <a:defRPr/>
                      </a:pPr>
                      <a:r>
                        <a:rPr lang="en-US" sz="800" b="0" dirty="0">
                          <a:solidFill>
                            <a:srgbClr val="000000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8</a:t>
                      </a:r>
                      <a:endParaRPr lang="en-US" sz="1000" b="0" dirty="0"/>
                    </a:p>
                  </a:txBody>
                  <a:tcPr marL="129668" marR="129668" marT="129668" marB="129668" anchor="ctr">
                    <a:lnL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20"/>
                        </a:lnSpc>
                        <a:defRPr/>
                      </a:pPr>
                      <a:r>
                        <a:rPr lang="en-US" sz="800" b="0" dirty="0">
                          <a:solidFill>
                            <a:srgbClr val="000000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4</a:t>
                      </a:r>
                      <a:endParaRPr lang="en-US" sz="1000" b="0" dirty="0"/>
                    </a:p>
                  </a:txBody>
                  <a:tcPr marL="129668" marR="129668" marT="129668" marB="129668" anchor="ctr">
                    <a:lnL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88170">
                <a:tc>
                  <a:txBody>
                    <a:bodyPr/>
                    <a:lstStyle/>
                    <a:p>
                      <a:pPr algn="ctr">
                        <a:lnSpc>
                          <a:spcPts val="1120"/>
                        </a:lnSpc>
                        <a:defRPr/>
                      </a:pPr>
                      <a:r>
                        <a:rPr lang="en-US" sz="700" b="1" dirty="0">
                          <a:solidFill>
                            <a:srgbClr val="000000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DIAMANT</a:t>
                      </a:r>
                      <a:endParaRPr lang="en-US" sz="700" dirty="0"/>
                    </a:p>
                  </a:txBody>
                  <a:tcPr marL="129668" marR="129668" marT="129668" marB="129668" anchor="ctr">
                    <a:lnL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E4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20"/>
                        </a:lnSpc>
                        <a:defRPr/>
                      </a:pPr>
                      <a:r>
                        <a:rPr lang="en-US" sz="800" b="1" dirty="0">
                          <a:solidFill>
                            <a:srgbClr val="000000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64</a:t>
                      </a:r>
                      <a:endParaRPr lang="en-US" sz="1000" dirty="0"/>
                    </a:p>
                  </a:txBody>
                  <a:tcPr marL="129668" marR="129668" marT="129668" marB="129668" anchor="ctr">
                    <a:lnL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20"/>
                        </a:lnSpc>
                        <a:defRPr/>
                      </a:pPr>
                      <a:r>
                        <a:rPr lang="en-US" sz="800" b="1" dirty="0">
                          <a:solidFill>
                            <a:srgbClr val="000000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32</a:t>
                      </a:r>
                      <a:endParaRPr lang="en-US" sz="1000" b="1" dirty="0"/>
                    </a:p>
                  </a:txBody>
                  <a:tcPr marL="129668" marR="129668" marT="129668" marB="129668" anchor="ctr">
                    <a:lnL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20"/>
                        </a:lnSpc>
                        <a:defRPr/>
                      </a:pPr>
                      <a:r>
                        <a:rPr lang="en-US" sz="800" b="1">
                          <a:solidFill>
                            <a:srgbClr val="000000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16</a:t>
                      </a:r>
                      <a:endParaRPr lang="en-US" sz="1000"/>
                    </a:p>
                  </a:txBody>
                  <a:tcPr marL="129668" marR="129668" marT="129668" marB="129668" anchor="ctr">
                    <a:lnL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20"/>
                        </a:lnSpc>
                        <a:defRPr/>
                      </a:pPr>
                      <a:r>
                        <a:rPr lang="en-US" sz="800" b="1">
                          <a:solidFill>
                            <a:srgbClr val="000000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8</a:t>
                      </a:r>
                      <a:endParaRPr lang="en-US" sz="1000"/>
                    </a:p>
                  </a:txBody>
                  <a:tcPr marL="129668" marR="129668" marT="129668" marB="129668" anchor="ctr">
                    <a:lnL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88170">
                <a:tc>
                  <a:txBody>
                    <a:bodyPr/>
                    <a:lstStyle/>
                    <a:p>
                      <a:pPr algn="ctr">
                        <a:lnSpc>
                          <a:spcPts val="1120"/>
                        </a:lnSpc>
                        <a:defRPr/>
                      </a:pPr>
                      <a:r>
                        <a:rPr lang="en-US" sz="700" b="0" dirty="0">
                          <a:solidFill>
                            <a:srgbClr val="000000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ŘEDITEL</a:t>
                      </a:r>
                      <a:endParaRPr lang="en-US" sz="700" b="0" dirty="0"/>
                    </a:p>
                  </a:txBody>
                  <a:tcPr marL="129668" marR="129668" marT="129668" marB="129668" anchor="ctr">
                    <a:lnL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E4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20"/>
                        </a:lnSpc>
                        <a:defRPr/>
                      </a:pPr>
                      <a:r>
                        <a:rPr lang="en-US" sz="800" b="0" dirty="0">
                          <a:solidFill>
                            <a:srgbClr val="000000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128</a:t>
                      </a:r>
                      <a:endParaRPr lang="en-US" sz="1000" b="0" dirty="0"/>
                    </a:p>
                  </a:txBody>
                  <a:tcPr marL="129668" marR="129668" marT="129668" marB="129668" anchor="ctr">
                    <a:lnL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20"/>
                        </a:lnSpc>
                        <a:defRPr/>
                      </a:pPr>
                      <a:r>
                        <a:rPr lang="en-US" sz="800" b="0" dirty="0">
                          <a:solidFill>
                            <a:srgbClr val="000000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64</a:t>
                      </a:r>
                      <a:endParaRPr lang="en-US" sz="1000" b="0" dirty="0"/>
                    </a:p>
                  </a:txBody>
                  <a:tcPr marL="129668" marR="129668" marT="129668" marB="129668" anchor="ctr">
                    <a:lnL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20"/>
                        </a:lnSpc>
                        <a:defRPr/>
                      </a:pPr>
                      <a:r>
                        <a:rPr lang="en-US" sz="800" b="0" dirty="0">
                          <a:solidFill>
                            <a:srgbClr val="000000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32</a:t>
                      </a:r>
                      <a:endParaRPr lang="en-US" sz="1000" b="0" dirty="0"/>
                    </a:p>
                  </a:txBody>
                  <a:tcPr marL="129668" marR="129668" marT="129668" marB="129668" anchor="ctr">
                    <a:lnL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20"/>
                        </a:lnSpc>
                        <a:defRPr/>
                      </a:pPr>
                      <a:r>
                        <a:rPr lang="en-US" sz="800" b="0" dirty="0">
                          <a:solidFill>
                            <a:srgbClr val="000000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16</a:t>
                      </a:r>
                      <a:endParaRPr lang="en-US" sz="1000" b="0" dirty="0"/>
                    </a:p>
                  </a:txBody>
                  <a:tcPr marL="129668" marR="129668" marT="129668" marB="129668" anchor="ctr">
                    <a:lnL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4" name="TextBox 4"/>
          <p:cNvSpPr txBox="1"/>
          <p:nvPr/>
        </p:nvSpPr>
        <p:spPr>
          <a:xfrm>
            <a:off x="929984" y="625136"/>
            <a:ext cx="499056" cy="2509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16"/>
              </a:lnSpc>
            </a:pPr>
            <a:r>
              <a:rPr lang="en-US" sz="8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</a:t>
            </a:r>
            <a:r>
              <a:rPr lang="cs-CZ" sz="8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-</a:t>
            </a:r>
            <a:r>
              <a:rPr lang="en-US" sz="8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TEAM </a:t>
            </a:r>
            <a:r>
              <a:rPr lang="cs-CZ" sz="8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UPK</a:t>
            </a:r>
            <a:endParaRPr lang="en-US" sz="800" b="1" dirty="0">
              <a:solidFill>
                <a:srgbClr val="00000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380044" y="622232"/>
            <a:ext cx="499056" cy="2509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16"/>
              </a:lnSpc>
            </a:pPr>
            <a:r>
              <a:rPr lang="en-US" sz="8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PRO</a:t>
            </a:r>
            <a:r>
              <a:rPr lang="cs-CZ" sz="8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-</a:t>
            </a:r>
            <a:endParaRPr lang="en-US" sz="800" b="1" dirty="0">
              <a:solidFill>
                <a:srgbClr val="00000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  <a:p>
            <a:pPr>
              <a:lnSpc>
                <a:spcPts val="1016"/>
              </a:lnSpc>
            </a:pPr>
            <a:r>
              <a:rPr lang="en-US" sz="8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TEAM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750844" y="622819"/>
            <a:ext cx="499056" cy="2509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16"/>
              </a:lnSpc>
            </a:pPr>
            <a:r>
              <a:rPr lang="en-US" sz="8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TOP</a:t>
            </a:r>
            <a:r>
              <a:rPr lang="cs-CZ" sz="8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-</a:t>
            </a:r>
            <a:endParaRPr lang="en-US" sz="800" b="1" dirty="0">
              <a:solidFill>
                <a:srgbClr val="00000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  <a:p>
            <a:pPr>
              <a:lnSpc>
                <a:spcPts val="1016"/>
              </a:lnSpc>
            </a:pPr>
            <a:r>
              <a:rPr lang="en-US" sz="8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</a:t>
            </a:r>
            <a:r>
              <a:rPr lang="cs-CZ" sz="8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EAM</a:t>
            </a:r>
            <a:r>
              <a:rPr lang="en-US" sz="8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100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274008" y="625137"/>
            <a:ext cx="499056" cy="2509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16"/>
              </a:lnSpc>
            </a:pPr>
            <a:r>
              <a:rPr lang="en-US" sz="8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TOP</a:t>
            </a:r>
            <a:r>
              <a:rPr lang="cs-CZ" sz="8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-</a:t>
            </a:r>
            <a:endParaRPr lang="en-US" sz="800" b="1" dirty="0">
              <a:solidFill>
                <a:srgbClr val="00000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  <a:p>
            <a:pPr>
              <a:lnSpc>
                <a:spcPts val="1016"/>
              </a:lnSpc>
            </a:pPr>
            <a:r>
              <a:rPr lang="en-US" sz="8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</a:t>
            </a:r>
            <a:r>
              <a:rPr lang="cs-CZ" sz="8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EAM</a:t>
            </a:r>
            <a:r>
              <a:rPr lang="en-US" sz="8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200</a:t>
            </a:r>
          </a:p>
        </p:txBody>
      </p:sp>
      <p:graphicFrame>
        <p:nvGraphicFramePr>
          <p:cNvPr id="8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8529760"/>
              </p:ext>
            </p:extLst>
          </p:nvPr>
        </p:nvGraphicFramePr>
        <p:xfrm>
          <a:off x="6884672" y="674022"/>
          <a:ext cx="972018" cy="634240"/>
        </p:xfrm>
        <a:graphic>
          <a:graphicData uri="http://schemas.openxmlformats.org/drawingml/2006/table">
            <a:tbl>
              <a:tblPr/>
              <a:tblGrid>
                <a:gridCol w="9720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93822">
                <a:tc>
                  <a:txBody>
                    <a:bodyPr/>
                    <a:lstStyle/>
                    <a:p>
                      <a:pPr algn="ctr">
                        <a:lnSpc>
                          <a:spcPts val="1539"/>
                        </a:lnSpc>
                        <a:defRPr/>
                      </a:pPr>
                      <a:r>
                        <a:rPr lang="cs-CZ" sz="1200" b="1" dirty="0">
                          <a:solidFill>
                            <a:srgbClr val="000000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BÝT</a:t>
                      </a:r>
                      <a:r>
                        <a:rPr lang="en-US" sz="1200" b="1" dirty="0">
                          <a:solidFill>
                            <a:srgbClr val="000000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 ŘEDITEL</a:t>
                      </a:r>
                      <a:endParaRPr lang="en-US" sz="1200" dirty="0"/>
                    </a:p>
                  </a:txBody>
                  <a:tcPr marL="129668" marR="129668" marT="129668" marB="129668" anchor="ctr">
                    <a:lnL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E4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9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0418787"/>
              </p:ext>
            </p:extLst>
          </p:nvPr>
        </p:nvGraphicFramePr>
        <p:xfrm>
          <a:off x="7843266" y="674022"/>
          <a:ext cx="781029" cy="906147"/>
        </p:xfrm>
        <a:graphic>
          <a:graphicData uri="http://schemas.openxmlformats.org/drawingml/2006/table">
            <a:tbl>
              <a:tblPr/>
              <a:tblGrid>
                <a:gridCol w="7810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93822">
                <a:tc>
                  <a:txBody>
                    <a:bodyPr/>
                    <a:lstStyle/>
                    <a:p>
                      <a:pPr algn="ctr">
                        <a:lnSpc>
                          <a:spcPts val="1260"/>
                        </a:lnSpc>
                        <a:defRPr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2</a:t>
                      </a:r>
                      <a:r>
                        <a:rPr lang="cs-CZ" sz="800" dirty="0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x</a:t>
                      </a:r>
                      <a:r>
                        <a:rPr lang="en-US" sz="800" dirty="0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 DIAMOND</a:t>
                      </a:r>
                      <a:br>
                        <a:rPr lang="cs-CZ" sz="800" dirty="0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</a:br>
                      <a:r>
                        <a:rPr lang="cs-CZ" sz="800" b="1" dirty="0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2 týmy</a:t>
                      </a:r>
                      <a:r>
                        <a:rPr lang="cs-CZ" sz="800" dirty="0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 (A+B) </a:t>
                      </a:r>
                      <a:endParaRPr lang="en-US" sz="800" dirty="0"/>
                    </a:p>
                  </a:txBody>
                  <a:tcPr marL="129668" marR="129668" marT="129668" marB="129668" anchor="ctr">
                    <a:lnL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0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0772173"/>
              </p:ext>
            </p:extLst>
          </p:nvPr>
        </p:nvGraphicFramePr>
        <p:xfrm>
          <a:off x="7847634" y="1343137"/>
          <a:ext cx="781029" cy="1236347"/>
        </p:xfrm>
        <a:graphic>
          <a:graphicData uri="http://schemas.openxmlformats.org/drawingml/2006/table">
            <a:tbl>
              <a:tblPr/>
              <a:tblGrid>
                <a:gridCol w="7810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47603">
                <a:tc>
                  <a:txBody>
                    <a:bodyPr/>
                    <a:lstStyle/>
                    <a:p>
                      <a:pPr algn="ctr">
                        <a:lnSpc>
                          <a:spcPts val="1260"/>
                        </a:lnSpc>
                        <a:defRPr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4</a:t>
                      </a:r>
                      <a:r>
                        <a:rPr lang="cs-CZ" sz="800" dirty="0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x</a:t>
                      </a:r>
                      <a:r>
                        <a:rPr lang="en-US" sz="800" dirty="0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 PLATINUM</a:t>
                      </a:r>
                      <a:endParaRPr lang="cs-CZ" sz="800" dirty="0">
                        <a:solidFill>
                          <a:srgbClr val="000000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algn="ctr">
                        <a:lnSpc>
                          <a:spcPts val="1260"/>
                        </a:lnSpc>
                        <a:defRPr/>
                      </a:pPr>
                      <a:r>
                        <a:rPr lang="cs-CZ" sz="800" dirty="0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4 týmy (CDRFÚ</a:t>
                      </a:r>
                    </a:p>
                    <a:p>
                      <a:pPr algn="ctr">
                        <a:lnSpc>
                          <a:spcPts val="1260"/>
                        </a:lnSpc>
                        <a:defRPr/>
                      </a:pPr>
                      <a:br>
                        <a:rPr lang="cs-CZ" sz="800" dirty="0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</a:br>
                      <a:r>
                        <a:rPr lang="cs-CZ" sz="800" dirty="0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(4řádky)</a:t>
                      </a:r>
                      <a:endParaRPr lang="en-US" sz="800" dirty="0"/>
                    </a:p>
                  </a:txBody>
                  <a:tcPr marL="129668" marR="129668" marT="129668" marB="129668" anchor="ctr">
                    <a:lnL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1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8456803"/>
              </p:ext>
            </p:extLst>
          </p:nvPr>
        </p:nvGraphicFramePr>
        <p:xfrm>
          <a:off x="7837479" y="2007855"/>
          <a:ext cx="786815" cy="741047"/>
        </p:xfrm>
        <a:graphic>
          <a:graphicData uri="http://schemas.openxmlformats.org/drawingml/2006/table">
            <a:tbl>
              <a:tblPr/>
              <a:tblGrid>
                <a:gridCol w="7868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38909">
                <a:tc>
                  <a:txBody>
                    <a:bodyPr/>
                    <a:lstStyle/>
                    <a:p>
                      <a:pPr algn="ctr">
                        <a:lnSpc>
                          <a:spcPts val="1260"/>
                        </a:lnSpc>
                        <a:defRPr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8</a:t>
                      </a:r>
                      <a:r>
                        <a:rPr lang="cs-CZ" sz="800" dirty="0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x</a:t>
                      </a:r>
                      <a:r>
                        <a:rPr lang="en-US" sz="800" dirty="0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 EXECUTIVE</a:t>
                      </a:r>
                      <a:br>
                        <a:rPr lang="cs-CZ" sz="800" dirty="0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</a:br>
                      <a:r>
                        <a:rPr lang="cs-CZ" sz="800" dirty="0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8 týmů</a:t>
                      </a:r>
                      <a:endParaRPr lang="en-US" sz="1000" dirty="0"/>
                    </a:p>
                  </a:txBody>
                  <a:tcPr marL="129668" marR="129668" marT="129668" marB="129668" anchor="ctr">
                    <a:lnL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2" name="TextBox 12"/>
          <p:cNvSpPr txBox="1"/>
          <p:nvPr/>
        </p:nvSpPr>
        <p:spPr>
          <a:xfrm>
            <a:off x="8815284" y="943267"/>
            <a:ext cx="1649212" cy="2025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652"/>
              </a:lnSpc>
            </a:pPr>
            <a:r>
              <a:rPr lang="cs-CZ" sz="12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 </a:t>
            </a:r>
            <a:r>
              <a:rPr lang="en-US" sz="1200" b="1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7</a:t>
            </a:r>
            <a:r>
              <a:rPr lang="cs-CZ" sz="1200" b="1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200" b="1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000 </a:t>
            </a:r>
            <a:r>
              <a:rPr lang="cs-CZ" sz="1200" b="1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/ 84 000€</a:t>
            </a:r>
            <a:endParaRPr lang="en-US" sz="1200" b="1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8776195" y="2263595"/>
            <a:ext cx="1649212" cy="2025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652"/>
              </a:lnSpc>
            </a:pPr>
            <a:r>
              <a:rPr lang="en-US" sz="12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11 000 </a:t>
            </a:r>
            <a:r>
              <a:rPr lang="cs-CZ" sz="12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/ 133 000€</a:t>
            </a:r>
            <a:endParaRPr lang="en-US" sz="1200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aphicFrame>
        <p:nvGraphicFramePr>
          <p:cNvPr id="15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7969307"/>
              </p:ext>
            </p:extLst>
          </p:nvPr>
        </p:nvGraphicFramePr>
        <p:xfrm>
          <a:off x="6695503" y="2782872"/>
          <a:ext cx="1125430" cy="634240"/>
        </p:xfrm>
        <a:graphic>
          <a:graphicData uri="http://schemas.openxmlformats.org/drawingml/2006/table">
            <a:tbl>
              <a:tblPr/>
              <a:tblGrid>
                <a:gridCol w="11254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81859">
                <a:tc>
                  <a:txBody>
                    <a:bodyPr/>
                    <a:lstStyle/>
                    <a:p>
                      <a:pPr algn="ctr">
                        <a:lnSpc>
                          <a:spcPts val="1539"/>
                        </a:lnSpc>
                        <a:defRPr/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BÝT PREZIDENT</a:t>
                      </a:r>
                      <a:endParaRPr lang="en-US" sz="1200" dirty="0"/>
                    </a:p>
                  </a:txBody>
                  <a:tcPr marL="129668" marR="129668" marT="129668" marB="129668" anchor="ctr">
                    <a:lnL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E4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6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3446745"/>
              </p:ext>
            </p:extLst>
          </p:nvPr>
        </p:nvGraphicFramePr>
        <p:xfrm>
          <a:off x="7824890" y="2733240"/>
          <a:ext cx="786815" cy="741047"/>
        </p:xfrm>
        <a:graphic>
          <a:graphicData uri="http://schemas.openxmlformats.org/drawingml/2006/table">
            <a:tbl>
              <a:tblPr/>
              <a:tblGrid>
                <a:gridCol w="7868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94816">
                <a:tc>
                  <a:txBody>
                    <a:bodyPr/>
                    <a:lstStyle/>
                    <a:p>
                      <a:pPr algn="ctr">
                        <a:lnSpc>
                          <a:spcPts val="1260"/>
                        </a:lnSpc>
                        <a:defRPr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4</a:t>
                      </a:r>
                      <a:r>
                        <a:rPr lang="cs-CZ" sz="800" dirty="0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x</a:t>
                      </a:r>
                      <a:r>
                        <a:rPr lang="en-US" sz="800" dirty="0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 </a:t>
                      </a:r>
                      <a:r>
                        <a:rPr lang="cs-CZ" sz="800" dirty="0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ROYAL CROWN</a:t>
                      </a:r>
                      <a:br>
                        <a:rPr lang="cs-CZ" sz="800" dirty="0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</a:br>
                      <a:r>
                        <a:rPr lang="cs-CZ" sz="800" b="1" dirty="0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4 týmy</a:t>
                      </a:r>
                      <a:endParaRPr lang="en-US" sz="800" b="1" dirty="0"/>
                    </a:p>
                  </a:txBody>
                  <a:tcPr marL="129668" marR="129668" marT="129668" marB="129668" anchor="ctr">
                    <a:lnL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7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2534562"/>
              </p:ext>
            </p:extLst>
          </p:nvPr>
        </p:nvGraphicFramePr>
        <p:xfrm>
          <a:off x="7830676" y="3398943"/>
          <a:ext cx="781029" cy="758043"/>
        </p:xfrm>
        <a:graphic>
          <a:graphicData uri="http://schemas.openxmlformats.org/drawingml/2006/table">
            <a:tbl>
              <a:tblPr/>
              <a:tblGrid>
                <a:gridCol w="7810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58043">
                <a:tc>
                  <a:txBody>
                    <a:bodyPr/>
                    <a:lstStyle/>
                    <a:p>
                      <a:pPr algn="ctr">
                        <a:lnSpc>
                          <a:spcPts val="1260"/>
                        </a:lnSpc>
                        <a:defRPr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8</a:t>
                      </a:r>
                      <a:r>
                        <a:rPr lang="cs-CZ" sz="800" dirty="0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x </a:t>
                      </a:r>
                      <a:r>
                        <a:rPr lang="en-US" sz="800" dirty="0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ŘEDITEL</a:t>
                      </a:r>
                      <a:br>
                        <a:rPr lang="cs-CZ" sz="800" dirty="0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</a:br>
                      <a:r>
                        <a:rPr lang="cs-CZ" sz="800" dirty="0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8 týmů</a:t>
                      </a:r>
                      <a:endParaRPr lang="en-US" sz="1000" dirty="0"/>
                    </a:p>
                  </a:txBody>
                  <a:tcPr marL="129668" marR="129668" marT="129668" marB="129668" anchor="ctr">
                    <a:lnL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8" name="TextBox 18"/>
          <p:cNvSpPr txBox="1"/>
          <p:nvPr/>
        </p:nvSpPr>
        <p:spPr>
          <a:xfrm>
            <a:off x="8807679" y="2983970"/>
            <a:ext cx="1649212" cy="2025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652"/>
              </a:lnSpc>
            </a:pPr>
            <a:r>
              <a:rPr lang="en-US" sz="1200" b="1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50 000 </a:t>
            </a:r>
            <a:r>
              <a:rPr lang="cs-CZ" sz="1200" b="1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/ 600 000€</a:t>
            </a:r>
            <a:endParaRPr lang="en-US" sz="1200" b="1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8728393" y="3682245"/>
            <a:ext cx="1807784" cy="2025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652"/>
              </a:lnSpc>
            </a:pPr>
            <a:r>
              <a:rPr lang="en-US" sz="12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100 000 </a:t>
            </a:r>
            <a:r>
              <a:rPr lang="cs-CZ" sz="12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/ 1 200 000€</a:t>
            </a:r>
            <a:endParaRPr lang="en-US" sz="1200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20" name="Group 20"/>
          <p:cNvGrpSpPr/>
          <p:nvPr/>
        </p:nvGrpSpPr>
        <p:grpSpPr>
          <a:xfrm>
            <a:off x="10233091" y="3950500"/>
            <a:ext cx="1966105" cy="2888369"/>
            <a:chOff x="-18738" y="-28575"/>
            <a:chExt cx="1462042" cy="721543"/>
          </a:xfrm>
        </p:grpSpPr>
        <p:sp>
          <p:nvSpPr>
            <p:cNvPr id="21" name="Freeform 21"/>
            <p:cNvSpPr/>
            <p:nvPr/>
          </p:nvSpPr>
          <p:spPr>
            <a:xfrm>
              <a:off x="-18738" y="0"/>
              <a:ext cx="1462042" cy="692968"/>
            </a:xfrm>
            <a:custGeom>
              <a:avLst/>
              <a:gdLst/>
              <a:ahLst/>
              <a:cxnLst/>
              <a:rect l="l" t="t" r="r" b="b"/>
              <a:pathLst>
                <a:path w="1443303" h="692968">
                  <a:moveTo>
                    <a:pt x="0" y="0"/>
                  </a:moveTo>
                  <a:lnTo>
                    <a:pt x="1443303" y="0"/>
                  </a:lnTo>
                  <a:lnTo>
                    <a:pt x="1443303" y="692968"/>
                  </a:lnTo>
                  <a:lnTo>
                    <a:pt x="0" y="692968"/>
                  </a:lnTo>
                  <a:close/>
                </a:path>
              </a:pathLst>
            </a:custGeom>
            <a:solidFill>
              <a:srgbClr val="E7FCFF">
                <a:alpha val="43922"/>
              </a:srgbClr>
            </a:solidFill>
          </p:spPr>
          <p:txBody>
            <a:bodyPr/>
            <a:lstStyle/>
            <a:p>
              <a:endParaRPr lang="cs-CZ" sz="2178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-28575"/>
              <a:ext cx="1443303" cy="721543"/>
            </a:xfrm>
            <a:prstGeom prst="rect">
              <a:avLst/>
            </a:prstGeom>
          </p:spPr>
          <p:txBody>
            <a:bodyPr lIns="46104" tIns="46104" rIns="46104" bIns="46104" rtlCol="0" anchor="ctr"/>
            <a:lstStyle/>
            <a:p>
              <a:pPr>
                <a:lnSpc>
                  <a:spcPts val="2287"/>
                </a:lnSpc>
              </a:pPr>
              <a:endParaRPr sz="2178"/>
            </a:p>
          </p:txBody>
        </p:sp>
      </p:grpSp>
      <p:sp>
        <p:nvSpPr>
          <p:cNvPr id="31" name="TextBox 31"/>
          <p:cNvSpPr txBox="1"/>
          <p:nvPr/>
        </p:nvSpPr>
        <p:spPr>
          <a:xfrm>
            <a:off x="31055" y="208026"/>
            <a:ext cx="6312653" cy="2751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033"/>
              </a:lnSpc>
            </a:pPr>
            <a:r>
              <a:rPr lang="cs-CZ" sz="2500" b="1" dirty="0">
                <a:solidFill>
                  <a:srgbClr val="06536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PARTNERSKÁ KARIÉRA + </a:t>
            </a:r>
            <a:r>
              <a:rPr lang="en-US" sz="2500" b="1" dirty="0">
                <a:solidFill>
                  <a:srgbClr val="06536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PLÁN CESTY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7033198" y="1617006"/>
            <a:ext cx="871858" cy="2025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652"/>
              </a:lnSpc>
            </a:pPr>
            <a:r>
              <a:rPr lang="en-US" sz="12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24</a:t>
            </a:r>
            <a:r>
              <a:rPr lang="cs-CZ" sz="12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2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000 </a:t>
            </a:r>
            <a:r>
              <a:rPr lang="cs-CZ" sz="12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CR.</a:t>
            </a:r>
            <a:endParaRPr lang="en-US" sz="1200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4" name="TextBox 34"/>
          <p:cNvSpPr txBox="1"/>
          <p:nvPr/>
        </p:nvSpPr>
        <p:spPr>
          <a:xfrm>
            <a:off x="6934363" y="3654906"/>
            <a:ext cx="871858" cy="2025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652"/>
              </a:lnSpc>
            </a:pPr>
            <a:r>
              <a:rPr lang="en-US" sz="12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300</a:t>
            </a:r>
            <a:r>
              <a:rPr lang="cs-CZ" sz="12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2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000 </a:t>
            </a:r>
            <a:r>
              <a:rPr lang="cs-CZ" sz="12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CR.</a:t>
            </a:r>
            <a:endParaRPr lang="en-US" sz="1200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8" name="TextovéPole 37">
            <a:extLst>
              <a:ext uri="{FF2B5EF4-FFF2-40B4-BE49-F238E27FC236}">
                <a16:creationId xmlns:a16="http://schemas.microsoft.com/office/drawing/2014/main" id="{A17BD87D-1899-1F9E-5174-E58DAF6E3664}"/>
              </a:ext>
            </a:extLst>
          </p:cNvPr>
          <p:cNvSpPr txBox="1"/>
          <p:nvPr/>
        </p:nvSpPr>
        <p:spPr>
          <a:xfrm>
            <a:off x="2699590" y="709521"/>
            <a:ext cx="2235293" cy="17440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algn="ctr" defTabSz="1219169" hangingPunct="0"/>
            <a:r>
              <a:rPr lang="cs-CZ" sz="800" dirty="0"/>
              <a:t>  </a:t>
            </a:r>
            <a:r>
              <a:rPr lang="cs-CZ" sz="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MĚSÍČNĚ  +  OBRATOVÉ POŽADAVKY</a:t>
            </a:r>
            <a:endParaRPr lang="cs-CZ" sz="800" b="1" dirty="0">
              <a:solidFill>
                <a:srgbClr val="5E5E5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Helvetica Neue"/>
            </a:endParaRPr>
          </a:p>
        </p:txBody>
      </p:sp>
      <p:sp>
        <p:nvSpPr>
          <p:cNvPr id="39" name="TextBox 12">
            <a:extLst>
              <a:ext uri="{FF2B5EF4-FFF2-40B4-BE49-F238E27FC236}">
                <a16:creationId xmlns:a16="http://schemas.microsoft.com/office/drawing/2014/main" id="{AA1020CC-72C3-65E0-14E4-06BB8A67AA69}"/>
              </a:ext>
            </a:extLst>
          </p:cNvPr>
          <p:cNvSpPr txBox="1"/>
          <p:nvPr/>
        </p:nvSpPr>
        <p:spPr>
          <a:xfrm>
            <a:off x="8767566" y="1599350"/>
            <a:ext cx="1649212" cy="2025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652"/>
              </a:lnSpc>
            </a:pPr>
            <a:r>
              <a:rPr lang="cs-CZ" sz="12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 </a:t>
            </a:r>
            <a:r>
              <a:rPr lang="en-US" sz="12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9</a:t>
            </a:r>
            <a:r>
              <a:rPr lang="cs-CZ" sz="12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2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000 </a:t>
            </a:r>
            <a:r>
              <a:rPr lang="cs-CZ" sz="12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/ 108 000€</a:t>
            </a:r>
            <a:endParaRPr lang="en-US" sz="1200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0" name="TextovéPole 39">
            <a:extLst>
              <a:ext uri="{FF2B5EF4-FFF2-40B4-BE49-F238E27FC236}">
                <a16:creationId xmlns:a16="http://schemas.microsoft.com/office/drawing/2014/main" id="{EE626259-E8D4-EA8B-162F-FEEB516120B2}"/>
              </a:ext>
            </a:extLst>
          </p:cNvPr>
          <p:cNvSpPr txBox="1"/>
          <p:nvPr/>
        </p:nvSpPr>
        <p:spPr>
          <a:xfrm>
            <a:off x="8655466" y="660436"/>
            <a:ext cx="1490298" cy="23596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algn="ctr" defTabSz="1219169" hangingPunct="0"/>
            <a:r>
              <a:rPr lang="cs-CZ" sz="12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</a:rPr>
              <a:t>MĚSÍČNĚ</a:t>
            </a:r>
            <a:r>
              <a:rPr lang="cs-CZ" sz="1200" b="1" dirty="0">
                <a:latin typeface="Comic Sans BOLD"/>
              </a:rPr>
              <a:t> </a:t>
            </a:r>
            <a:r>
              <a:rPr lang="cs-CZ" sz="12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</a:rPr>
              <a:t>/</a:t>
            </a:r>
            <a:r>
              <a:rPr lang="cs-CZ" sz="1200" b="1" dirty="0">
                <a:latin typeface="Comic Sans BOLD"/>
              </a:rPr>
              <a:t> </a:t>
            </a:r>
            <a:r>
              <a:rPr lang="cs-CZ" sz="12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</a:rPr>
              <a:t>ROČNĚ</a:t>
            </a:r>
            <a:endParaRPr lang="cs-CZ" sz="1200" b="1" dirty="0">
              <a:solidFill>
                <a:srgbClr val="000000"/>
              </a:solidFill>
              <a:latin typeface="Open Sans Bold"/>
              <a:ea typeface="Open Sans Bold"/>
              <a:cs typeface="Open Sans Bold"/>
              <a:sym typeface="Helvetica Neue"/>
            </a:endParaRPr>
          </a:p>
        </p:txBody>
      </p:sp>
      <p:grpSp>
        <p:nvGrpSpPr>
          <p:cNvPr id="82" name="Skupina 81">
            <a:extLst>
              <a:ext uri="{FF2B5EF4-FFF2-40B4-BE49-F238E27FC236}">
                <a16:creationId xmlns:a16="http://schemas.microsoft.com/office/drawing/2014/main" id="{887F3773-F021-342F-C500-9888B0E48BC0}"/>
              </a:ext>
            </a:extLst>
          </p:cNvPr>
          <p:cNvGrpSpPr/>
          <p:nvPr/>
        </p:nvGrpSpPr>
        <p:grpSpPr>
          <a:xfrm>
            <a:off x="-36696" y="4092997"/>
            <a:ext cx="12215336" cy="2805889"/>
            <a:chOff x="-1" y="4199807"/>
            <a:chExt cx="12215336" cy="2652859"/>
          </a:xfrm>
        </p:grpSpPr>
        <p:grpSp>
          <p:nvGrpSpPr>
            <p:cNvPr id="78" name="Group 2"/>
            <p:cNvGrpSpPr/>
            <p:nvPr/>
          </p:nvGrpSpPr>
          <p:grpSpPr>
            <a:xfrm>
              <a:off x="-1" y="4199807"/>
              <a:ext cx="10280217" cy="2652859"/>
              <a:chOff x="0" y="-37849"/>
              <a:chExt cx="3050509" cy="1124157"/>
            </a:xfrm>
          </p:grpSpPr>
          <p:sp>
            <p:nvSpPr>
              <p:cNvPr id="79" name="Freeform 3"/>
              <p:cNvSpPr/>
              <p:nvPr/>
            </p:nvSpPr>
            <p:spPr>
              <a:xfrm>
                <a:off x="10889" y="-37849"/>
                <a:ext cx="3039620" cy="1113428"/>
              </a:xfrm>
              <a:custGeom>
                <a:avLst/>
                <a:gdLst/>
                <a:ahLst/>
                <a:cxnLst/>
                <a:rect l="l" t="t" r="r" b="b"/>
                <a:pathLst>
                  <a:path w="2838078" h="1086308">
                    <a:moveTo>
                      <a:pt x="0" y="0"/>
                    </a:moveTo>
                    <a:lnTo>
                      <a:pt x="2838078" y="0"/>
                    </a:lnTo>
                    <a:lnTo>
                      <a:pt x="2838078" y="1086308"/>
                    </a:lnTo>
                    <a:lnTo>
                      <a:pt x="0" y="1086308"/>
                    </a:lnTo>
                    <a:close/>
                  </a:path>
                </a:pathLst>
              </a:custGeom>
              <a:solidFill>
                <a:srgbClr val="D1E4E7">
                  <a:alpha val="72941"/>
                </a:srgbClr>
              </a:solidFill>
            </p:spPr>
            <p:txBody>
              <a:bodyPr/>
              <a:lstStyle/>
              <a:p>
                <a:endParaRPr lang="cs-CZ" sz="2178" dirty="0"/>
              </a:p>
            </p:txBody>
          </p:sp>
          <p:sp>
            <p:nvSpPr>
              <p:cNvPr id="80" name="TextBox 4"/>
              <p:cNvSpPr txBox="1"/>
              <p:nvPr/>
            </p:nvSpPr>
            <p:spPr>
              <a:xfrm>
                <a:off x="0" y="-28575"/>
                <a:ext cx="2838078" cy="1114883"/>
              </a:xfrm>
              <a:prstGeom prst="rect">
                <a:avLst/>
              </a:prstGeom>
            </p:spPr>
            <p:txBody>
              <a:bodyPr lIns="46104" tIns="46104" rIns="46104" bIns="46104" rtlCol="0" anchor="ctr"/>
              <a:lstStyle/>
              <a:p>
                <a:pPr>
                  <a:lnSpc>
                    <a:spcPts val="2287"/>
                  </a:lnSpc>
                </a:pPr>
                <a:endParaRPr sz="2178"/>
              </a:p>
            </p:txBody>
          </p:sp>
        </p:grpSp>
        <p:sp>
          <p:nvSpPr>
            <p:cNvPr id="30" name="TextBox 30"/>
            <p:cNvSpPr txBox="1"/>
            <p:nvPr/>
          </p:nvSpPr>
          <p:spPr>
            <a:xfrm>
              <a:off x="10345710" y="4252826"/>
              <a:ext cx="1869625" cy="88665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1525"/>
                </a:lnSpc>
              </a:pPr>
              <a:r>
                <a:rPr lang="en-US" sz="1000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C.P</a:t>
              </a:r>
              <a:r>
                <a:rPr lang="cs-CZ" sz="1000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. </a:t>
              </a:r>
              <a:r>
                <a:rPr lang="en-US" sz="1000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= </a:t>
              </a:r>
              <a:r>
                <a:rPr lang="cs-CZ" sz="1000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CUSTOMER POINT</a:t>
              </a:r>
              <a:r>
                <a:rPr lang="en-US" sz="1000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 </a:t>
              </a:r>
              <a:r>
                <a:rPr lang="cs-CZ" sz="1000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/ zákaznický bod = PRODUKTY</a:t>
              </a:r>
              <a:endParaRPr lang="en-US" sz="10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>
                <a:lnSpc>
                  <a:spcPts val="1525"/>
                </a:lnSpc>
              </a:pPr>
              <a:r>
                <a:rPr lang="en-US" sz="1000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CR. = </a:t>
              </a:r>
              <a:r>
                <a:rPr lang="cs-CZ" sz="1000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OBRATOVÉ KREDITY </a:t>
              </a:r>
              <a:endParaRPr lang="en-US" sz="10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>
                <a:lnSpc>
                  <a:spcPts val="1525"/>
                </a:lnSpc>
              </a:pPr>
              <a:r>
                <a:rPr lang="en-US" sz="1000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Z4F = </a:t>
              </a:r>
              <a:r>
                <a:rPr lang="cs-CZ" sz="1000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PRODUKTY </a:t>
              </a:r>
              <a:r>
                <a:rPr lang="en-US" sz="1000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ZDARMA</a:t>
              </a:r>
              <a:endParaRPr lang="cs-CZ" sz="10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>
                <a:lnSpc>
                  <a:spcPts val="1525"/>
                </a:lnSpc>
              </a:pPr>
              <a:r>
                <a:rPr lang="cs-CZ" sz="1000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OTB = JEDNORÁZOVÝ BONUS</a:t>
              </a:r>
              <a:endParaRPr lang="en-US" sz="10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6" name="TextBox 36"/>
            <p:cNvSpPr txBox="1"/>
            <p:nvPr/>
          </p:nvSpPr>
          <p:spPr>
            <a:xfrm>
              <a:off x="82147" y="4331917"/>
              <a:ext cx="2503939" cy="17215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1525"/>
                </a:lnSpc>
              </a:pPr>
              <a:r>
                <a:rPr lang="en-US" sz="1200" b="1" dirty="0">
                  <a:solidFill>
                    <a:srgbClr val="000000"/>
                  </a:solidFill>
                  <a:latin typeface="Open Sans Bold" panose="020B0806030504020204"/>
                  <a:ea typeface="Open Sans"/>
                  <a:cs typeface="Open Sans"/>
                  <a:sym typeface="Open Sans"/>
                </a:rPr>
                <a:t>STAB</a:t>
              </a:r>
              <a:r>
                <a:rPr lang="cs-CZ" sz="1200" b="1" dirty="0">
                  <a:solidFill>
                    <a:srgbClr val="000000"/>
                  </a:solidFill>
                  <a:latin typeface="Open Sans Bold" panose="020B0806030504020204"/>
                  <a:ea typeface="Open Sans"/>
                  <a:cs typeface="Open Sans"/>
                  <a:sym typeface="Open Sans"/>
                </a:rPr>
                <a:t>ILNÍ</a:t>
              </a:r>
              <a:r>
                <a:rPr lang="en-US" sz="1200" b="1" dirty="0">
                  <a:solidFill>
                    <a:srgbClr val="000000"/>
                  </a:solidFill>
                  <a:latin typeface="Open Sans Bold" panose="020B0806030504020204"/>
                  <a:ea typeface="Open Sans"/>
                  <a:cs typeface="Open Sans"/>
                  <a:sym typeface="Open Sans"/>
                </a:rPr>
                <a:t> TIT</a:t>
              </a:r>
              <a:r>
                <a:rPr lang="cs-CZ" sz="1200" b="1" dirty="0">
                  <a:solidFill>
                    <a:srgbClr val="000000"/>
                  </a:solidFill>
                  <a:latin typeface="Open Sans Bold" panose="020B0806030504020204"/>
                  <a:ea typeface="Open Sans"/>
                  <a:cs typeface="Open Sans"/>
                  <a:sym typeface="Open Sans"/>
                </a:rPr>
                <a:t>UL</a:t>
              </a:r>
              <a:r>
                <a:rPr lang="en-US" sz="1200" b="1" dirty="0">
                  <a:solidFill>
                    <a:srgbClr val="000000"/>
                  </a:solidFill>
                  <a:latin typeface="Open Sans Bold" panose="020B0806030504020204"/>
                  <a:ea typeface="Open Sans"/>
                  <a:cs typeface="Open Sans"/>
                  <a:sym typeface="Open Sans"/>
                </a:rPr>
                <a:t> = A</a:t>
              </a:r>
              <a:r>
                <a:rPr lang="cs-CZ" sz="1200" b="1" dirty="0">
                  <a:solidFill>
                    <a:srgbClr val="000000"/>
                  </a:solidFill>
                  <a:latin typeface="Open Sans Bold" panose="020B0806030504020204"/>
                  <a:ea typeface="Open Sans"/>
                  <a:cs typeface="Open Sans"/>
                  <a:sym typeface="Open Sans"/>
                </a:rPr>
                <a:t>-</a:t>
              </a:r>
              <a:r>
                <a:rPr lang="en-US" sz="1200" b="1" dirty="0">
                  <a:solidFill>
                    <a:srgbClr val="000000"/>
                  </a:solidFill>
                  <a:latin typeface="Open Sans Bold" panose="020B0806030504020204"/>
                  <a:ea typeface="Open Sans"/>
                  <a:cs typeface="Open Sans"/>
                  <a:sym typeface="Open Sans"/>
                </a:rPr>
                <a:t>TEAM</a:t>
              </a:r>
              <a:r>
                <a:rPr lang="cs-CZ" sz="1200" b="1" dirty="0">
                  <a:solidFill>
                    <a:srgbClr val="000000"/>
                  </a:solidFill>
                  <a:latin typeface="Open Sans Bold" panose="020B0806030504020204"/>
                  <a:ea typeface="Open Sans"/>
                  <a:cs typeface="Open Sans"/>
                  <a:sym typeface="Open Sans"/>
                </a:rPr>
                <a:t> POČET </a:t>
              </a:r>
              <a:r>
                <a:rPr lang="en-US" sz="1200" b="1" dirty="0">
                  <a:solidFill>
                    <a:srgbClr val="000000"/>
                  </a:solidFill>
                  <a:latin typeface="Open Sans Bold" panose="020B0806030504020204"/>
                  <a:ea typeface="Open Sans"/>
                  <a:cs typeface="Open Sans"/>
                  <a:sym typeface="Open Sans"/>
                </a:rPr>
                <a:t> </a:t>
              </a:r>
            </a:p>
          </p:txBody>
        </p:sp>
        <p:sp>
          <p:nvSpPr>
            <p:cNvPr id="37" name="TextBox 37"/>
            <p:cNvSpPr txBox="1"/>
            <p:nvPr/>
          </p:nvSpPr>
          <p:spPr>
            <a:xfrm>
              <a:off x="67750" y="4497896"/>
              <a:ext cx="2432147" cy="17070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1525"/>
                </a:lnSpc>
              </a:pPr>
              <a:r>
                <a:rPr lang="en-US" sz="1200" b="1" dirty="0">
                  <a:solidFill>
                    <a:srgbClr val="000000"/>
                  </a:solidFill>
                  <a:latin typeface="Open Sans Bold" panose="020B0806030504020204"/>
                  <a:ea typeface="Open Sans"/>
                  <a:cs typeface="Open Sans"/>
                  <a:sym typeface="Open Sans"/>
                </a:rPr>
                <a:t>RŮST</a:t>
              </a:r>
              <a:r>
                <a:rPr lang="cs-CZ" sz="1200" b="1" dirty="0">
                  <a:solidFill>
                    <a:srgbClr val="000000"/>
                  </a:solidFill>
                  <a:latin typeface="Open Sans Bold" panose="020B0806030504020204"/>
                  <a:ea typeface="Open Sans"/>
                  <a:cs typeface="Open Sans"/>
                  <a:sym typeface="Open Sans"/>
                </a:rPr>
                <a:t>OVÝ TITUL</a:t>
              </a:r>
              <a:r>
                <a:rPr lang="en-US" sz="1200" b="1" dirty="0">
                  <a:solidFill>
                    <a:srgbClr val="000000"/>
                  </a:solidFill>
                  <a:latin typeface="Open Sans Bold" panose="020B0806030504020204"/>
                  <a:ea typeface="Open Sans"/>
                  <a:cs typeface="Open Sans"/>
                  <a:sym typeface="Open Sans"/>
                </a:rPr>
                <a:t> = PROD</a:t>
              </a:r>
              <a:r>
                <a:rPr lang="cs-CZ" sz="1200" b="1" dirty="0">
                  <a:solidFill>
                    <a:srgbClr val="000000"/>
                  </a:solidFill>
                  <a:latin typeface="Open Sans Bold" panose="020B0806030504020204"/>
                  <a:ea typeface="Open Sans"/>
                  <a:cs typeface="Open Sans"/>
                  <a:sym typeface="Open Sans"/>
                </a:rPr>
                <a:t>ANÉ </a:t>
              </a:r>
              <a:r>
                <a:rPr lang="en-US" sz="1200" b="1" dirty="0">
                  <a:solidFill>
                    <a:srgbClr val="000000"/>
                  </a:solidFill>
                  <a:latin typeface="Open Sans Bold" panose="020B0806030504020204"/>
                  <a:ea typeface="Open Sans"/>
                  <a:cs typeface="Open Sans"/>
                  <a:sym typeface="Open Sans"/>
                </a:rPr>
                <a:t>UPK </a:t>
              </a:r>
            </a:p>
          </p:txBody>
        </p:sp>
        <p:sp>
          <p:nvSpPr>
            <p:cNvPr id="41" name="TextBox 7"/>
            <p:cNvSpPr txBox="1"/>
            <p:nvPr/>
          </p:nvSpPr>
          <p:spPr>
            <a:xfrm>
              <a:off x="4934883" y="4744458"/>
              <a:ext cx="507748" cy="529718"/>
            </a:xfrm>
            <a:prstGeom prst="rect">
              <a:avLst/>
            </a:prstGeom>
          </p:spPr>
          <p:txBody>
            <a:bodyPr lIns="46104" tIns="46104" rIns="46104" bIns="46104" rtlCol="0" anchor="ctr"/>
            <a:lstStyle/>
            <a:p>
              <a:pPr>
                <a:lnSpc>
                  <a:spcPts val="2287"/>
                </a:lnSpc>
              </a:pPr>
              <a:endParaRPr sz="2178"/>
            </a:p>
          </p:txBody>
        </p:sp>
        <p:grpSp>
          <p:nvGrpSpPr>
            <p:cNvPr id="42" name="Group 8"/>
            <p:cNvGrpSpPr/>
            <p:nvPr/>
          </p:nvGrpSpPr>
          <p:grpSpPr>
            <a:xfrm>
              <a:off x="3951568" y="5382202"/>
              <a:ext cx="501354" cy="501355"/>
              <a:chOff x="-34306" y="-340522"/>
              <a:chExt cx="812800" cy="812800"/>
            </a:xfrm>
          </p:grpSpPr>
          <p:sp>
            <p:nvSpPr>
              <p:cNvPr id="43" name="Freeform 9"/>
              <p:cNvSpPr/>
              <p:nvPr/>
            </p:nvSpPr>
            <p:spPr>
              <a:xfrm>
                <a:off x="-34306" y="-340522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19050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cs-CZ" sz="2178"/>
              </a:p>
            </p:txBody>
          </p:sp>
          <p:sp>
            <p:nvSpPr>
              <p:cNvPr id="44" name="TextBox 10"/>
              <p:cNvSpPr txBox="1"/>
              <p:nvPr/>
            </p:nvSpPr>
            <p:spPr>
              <a:xfrm>
                <a:off x="37207" y="-254994"/>
                <a:ext cx="660400" cy="688978"/>
              </a:xfrm>
              <a:prstGeom prst="rect">
                <a:avLst/>
              </a:prstGeom>
            </p:spPr>
            <p:txBody>
              <a:bodyPr lIns="46104" tIns="46104" rIns="46104" bIns="46104" rtlCol="0" anchor="ctr"/>
              <a:lstStyle/>
              <a:p>
                <a:pPr>
                  <a:lnSpc>
                    <a:spcPts val="2033"/>
                  </a:lnSpc>
                </a:pPr>
                <a:r>
                  <a:rPr lang="en-US" sz="1452" dirty="0">
                    <a:solidFill>
                      <a:srgbClr val="000000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  A</a:t>
                </a:r>
              </a:p>
            </p:txBody>
          </p:sp>
        </p:grpSp>
        <p:grpSp>
          <p:nvGrpSpPr>
            <p:cNvPr id="45" name="Group 11"/>
            <p:cNvGrpSpPr/>
            <p:nvPr/>
          </p:nvGrpSpPr>
          <p:grpSpPr>
            <a:xfrm>
              <a:off x="6001210" y="5386331"/>
              <a:ext cx="501354" cy="501354"/>
              <a:chOff x="11844" y="-404169"/>
              <a:chExt cx="812800" cy="812799"/>
            </a:xfrm>
          </p:grpSpPr>
          <p:sp>
            <p:nvSpPr>
              <p:cNvPr id="46" name="Freeform 12"/>
              <p:cNvSpPr/>
              <p:nvPr/>
            </p:nvSpPr>
            <p:spPr>
              <a:xfrm>
                <a:off x="11844" y="-404169"/>
                <a:ext cx="812800" cy="812799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19050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cs-CZ" sz="2178" dirty="0"/>
              </a:p>
            </p:txBody>
          </p:sp>
          <p:sp>
            <p:nvSpPr>
              <p:cNvPr id="47" name="TextBox 13"/>
              <p:cNvSpPr txBox="1"/>
              <p:nvPr/>
            </p:nvSpPr>
            <p:spPr>
              <a:xfrm>
                <a:off x="90341" y="-369972"/>
                <a:ext cx="660400" cy="688975"/>
              </a:xfrm>
              <a:prstGeom prst="rect">
                <a:avLst/>
              </a:prstGeom>
            </p:spPr>
            <p:txBody>
              <a:bodyPr lIns="46104" tIns="46104" rIns="46104" bIns="46104" rtlCol="0" anchor="ctr"/>
              <a:lstStyle/>
              <a:p>
                <a:pPr>
                  <a:lnSpc>
                    <a:spcPts val="2033"/>
                  </a:lnSpc>
                </a:pPr>
                <a:r>
                  <a:rPr lang="en-US" sz="1452" dirty="0">
                    <a:solidFill>
                      <a:srgbClr val="000000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  B</a:t>
                </a:r>
              </a:p>
            </p:txBody>
          </p:sp>
        </p:grpSp>
        <p:grpSp>
          <p:nvGrpSpPr>
            <p:cNvPr id="48" name="Group 14"/>
            <p:cNvGrpSpPr/>
            <p:nvPr/>
          </p:nvGrpSpPr>
          <p:grpSpPr>
            <a:xfrm>
              <a:off x="3450169" y="4673381"/>
              <a:ext cx="1586653" cy="501353"/>
              <a:chOff x="-185672" y="-2596806"/>
              <a:chExt cx="2572297" cy="812800"/>
            </a:xfrm>
          </p:grpSpPr>
          <p:sp>
            <p:nvSpPr>
              <p:cNvPr id="49" name="Freeform 15"/>
              <p:cNvSpPr/>
              <p:nvPr/>
            </p:nvSpPr>
            <p:spPr>
              <a:xfrm>
                <a:off x="1573825" y="-2596806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19050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cs-CZ" sz="2178"/>
              </a:p>
            </p:txBody>
          </p:sp>
          <p:sp>
            <p:nvSpPr>
              <p:cNvPr id="50" name="TextBox 16"/>
              <p:cNvSpPr txBox="1"/>
              <p:nvPr/>
            </p:nvSpPr>
            <p:spPr>
              <a:xfrm>
                <a:off x="-185672" y="-2475103"/>
                <a:ext cx="660400" cy="688975"/>
              </a:xfrm>
              <a:prstGeom prst="rect">
                <a:avLst/>
              </a:prstGeom>
            </p:spPr>
            <p:txBody>
              <a:bodyPr lIns="46104" tIns="46104" rIns="46104" bIns="46104" rtlCol="0" anchor="ctr"/>
              <a:lstStyle/>
              <a:p>
                <a:pPr>
                  <a:lnSpc>
                    <a:spcPts val="2033"/>
                  </a:lnSpc>
                </a:pPr>
                <a:r>
                  <a:rPr lang="en-US" sz="1452" dirty="0">
                    <a:solidFill>
                      <a:srgbClr val="000000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 C</a:t>
                </a:r>
              </a:p>
            </p:txBody>
          </p:sp>
        </p:grpSp>
        <p:grpSp>
          <p:nvGrpSpPr>
            <p:cNvPr id="51" name="Group 17"/>
            <p:cNvGrpSpPr/>
            <p:nvPr/>
          </p:nvGrpSpPr>
          <p:grpSpPr>
            <a:xfrm>
              <a:off x="3362985" y="4701893"/>
              <a:ext cx="1611490" cy="501354"/>
              <a:chOff x="-1681806" y="-2559134"/>
              <a:chExt cx="2612565" cy="812801"/>
            </a:xfrm>
          </p:grpSpPr>
          <p:sp>
            <p:nvSpPr>
              <p:cNvPr id="52" name="Freeform 18"/>
              <p:cNvSpPr/>
              <p:nvPr/>
            </p:nvSpPr>
            <p:spPr>
              <a:xfrm>
                <a:off x="-1681806" y="-2559134"/>
                <a:ext cx="812801" cy="812801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19050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cs-CZ" sz="2178" dirty="0"/>
              </a:p>
            </p:txBody>
          </p:sp>
          <p:sp>
            <p:nvSpPr>
              <p:cNvPr id="53" name="TextBox 19"/>
              <p:cNvSpPr txBox="1"/>
              <p:nvPr/>
            </p:nvSpPr>
            <p:spPr>
              <a:xfrm>
                <a:off x="270359" y="-2547475"/>
                <a:ext cx="660400" cy="688976"/>
              </a:xfrm>
              <a:prstGeom prst="rect">
                <a:avLst/>
              </a:prstGeom>
            </p:spPr>
            <p:txBody>
              <a:bodyPr lIns="46104" tIns="46104" rIns="46104" bIns="46104" rtlCol="0" anchor="ctr"/>
              <a:lstStyle/>
              <a:p>
                <a:pPr>
                  <a:lnSpc>
                    <a:spcPts val="2033"/>
                  </a:lnSpc>
                </a:pPr>
                <a:r>
                  <a:rPr lang="en-US" sz="1452" dirty="0">
                    <a:solidFill>
                      <a:srgbClr val="000000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  D</a:t>
                </a:r>
              </a:p>
            </p:txBody>
          </p:sp>
        </p:grpSp>
        <p:grpSp>
          <p:nvGrpSpPr>
            <p:cNvPr id="54" name="Group 20"/>
            <p:cNvGrpSpPr/>
            <p:nvPr/>
          </p:nvGrpSpPr>
          <p:grpSpPr>
            <a:xfrm>
              <a:off x="5394510" y="4673379"/>
              <a:ext cx="501354" cy="501354"/>
              <a:chOff x="-263610" y="-2635460"/>
              <a:chExt cx="812800" cy="812800"/>
            </a:xfrm>
          </p:grpSpPr>
          <p:sp>
            <p:nvSpPr>
              <p:cNvPr id="55" name="Freeform 21"/>
              <p:cNvSpPr/>
              <p:nvPr/>
            </p:nvSpPr>
            <p:spPr>
              <a:xfrm>
                <a:off x="-263610" y="-263546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19050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cs-CZ" sz="2178" dirty="0"/>
              </a:p>
            </p:txBody>
          </p:sp>
          <p:sp>
            <p:nvSpPr>
              <p:cNvPr id="56" name="TextBox 22"/>
              <p:cNvSpPr txBox="1"/>
              <p:nvPr/>
            </p:nvSpPr>
            <p:spPr>
              <a:xfrm>
                <a:off x="-198598" y="-2589633"/>
                <a:ext cx="660400" cy="688975"/>
              </a:xfrm>
              <a:prstGeom prst="rect">
                <a:avLst/>
              </a:prstGeom>
            </p:spPr>
            <p:txBody>
              <a:bodyPr lIns="46104" tIns="46104" rIns="46104" bIns="46104" rtlCol="0" anchor="ctr"/>
              <a:lstStyle/>
              <a:p>
                <a:pPr>
                  <a:lnSpc>
                    <a:spcPts val="2033"/>
                  </a:lnSpc>
                </a:pPr>
                <a:r>
                  <a:rPr lang="en-US" sz="1452" dirty="0">
                    <a:solidFill>
                      <a:srgbClr val="000000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  E</a:t>
                </a:r>
              </a:p>
            </p:txBody>
          </p:sp>
        </p:grpSp>
        <p:grpSp>
          <p:nvGrpSpPr>
            <p:cNvPr id="57" name="Group 23"/>
            <p:cNvGrpSpPr/>
            <p:nvPr/>
          </p:nvGrpSpPr>
          <p:grpSpPr>
            <a:xfrm>
              <a:off x="6651970" y="4659323"/>
              <a:ext cx="501354" cy="501354"/>
              <a:chOff x="373522" y="-2628147"/>
              <a:chExt cx="812800" cy="812800"/>
            </a:xfrm>
          </p:grpSpPr>
          <p:sp>
            <p:nvSpPr>
              <p:cNvPr id="58" name="Freeform 24"/>
              <p:cNvSpPr/>
              <p:nvPr/>
            </p:nvSpPr>
            <p:spPr>
              <a:xfrm>
                <a:off x="373522" y="-2628147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19050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cs-CZ" sz="2178"/>
              </a:p>
            </p:txBody>
          </p:sp>
          <p:sp>
            <p:nvSpPr>
              <p:cNvPr id="59" name="TextBox 25"/>
              <p:cNvSpPr txBox="1"/>
              <p:nvPr/>
            </p:nvSpPr>
            <p:spPr>
              <a:xfrm>
                <a:off x="472379" y="-2576018"/>
                <a:ext cx="660400" cy="688974"/>
              </a:xfrm>
              <a:prstGeom prst="rect">
                <a:avLst/>
              </a:prstGeom>
            </p:spPr>
            <p:txBody>
              <a:bodyPr lIns="46104" tIns="46104" rIns="46104" bIns="46104" rtlCol="0" anchor="ctr"/>
              <a:lstStyle/>
              <a:p>
                <a:pPr>
                  <a:lnSpc>
                    <a:spcPts val="2033"/>
                  </a:lnSpc>
                </a:pPr>
                <a:r>
                  <a:rPr lang="en-US" sz="1452" dirty="0">
                    <a:solidFill>
                      <a:srgbClr val="000000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  F</a:t>
                </a:r>
              </a:p>
            </p:txBody>
          </p:sp>
        </p:grpSp>
        <p:sp>
          <p:nvSpPr>
            <p:cNvPr id="60" name="AutoShape 26"/>
            <p:cNvSpPr/>
            <p:nvPr/>
          </p:nvSpPr>
          <p:spPr>
            <a:xfrm>
              <a:off x="4362772" y="5819905"/>
              <a:ext cx="611703" cy="483170"/>
            </a:xfrm>
            <a:prstGeom prst="line">
              <a:avLst/>
            </a:prstGeom>
            <a:ln w="1905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cs-CZ" sz="2178" dirty="0"/>
            </a:p>
          </p:txBody>
        </p:sp>
        <p:sp>
          <p:nvSpPr>
            <p:cNvPr id="61" name="AutoShape 27"/>
            <p:cNvSpPr/>
            <p:nvPr/>
          </p:nvSpPr>
          <p:spPr>
            <a:xfrm flipV="1">
              <a:off x="5481541" y="5838105"/>
              <a:ext cx="589515" cy="470910"/>
            </a:xfrm>
            <a:prstGeom prst="line">
              <a:avLst/>
            </a:prstGeom>
            <a:ln w="1905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cs-CZ" sz="2178"/>
            </a:p>
          </p:txBody>
        </p:sp>
        <p:sp>
          <p:nvSpPr>
            <p:cNvPr id="62" name="AutoShape 28"/>
            <p:cNvSpPr/>
            <p:nvPr/>
          </p:nvSpPr>
          <p:spPr>
            <a:xfrm flipV="1">
              <a:off x="6409933" y="5138665"/>
              <a:ext cx="350174" cy="297246"/>
            </a:xfrm>
            <a:prstGeom prst="line">
              <a:avLst/>
            </a:prstGeom>
            <a:ln w="1905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cs-CZ" sz="2178" dirty="0"/>
            </a:p>
          </p:txBody>
        </p:sp>
        <p:sp>
          <p:nvSpPr>
            <p:cNvPr id="63" name="AutoShape 29"/>
            <p:cNvSpPr/>
            <p:nvPr/>
          </p:nvSpPr>
          <p:spPr>
            <a:xfrm flipH="1" flipV="1">
              <a:off x="5787375" y="5123088"/>
              <a:ext cx="334492" cy="289661"/>
            </a:xfrm>
            <a:prstGeom prst="line">
              <a:avLst/>
            </a:prstGeom>
            <a:ln w="1905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cs-CZ" sz="2178" dirty="0"/>
            </a:p>
          </p:txBody>
        </p:sp>
        <p:sp>
          <p:nvSpPr>
            <p:cNvPr id="64" name="AutoShape 30"/>
            <p:cNvSpPr/>
            <p:nvPr/>
          </p:nvSpPr>
          <p:spPr>
            <a:xfrm flipV="1">
              <a:off x="4346986" y="5123091"/>
              <a:ext cx="276005" cy="289661"/>
            </a:xfrm>
            <a:prstGeom prst="line">
              <a:avLst/>
            </a:prstGeom>
            <a:ln w="1905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cs-CZ" sz="2178"/>
            </a:p>
          </p:txBody>
        </p:sp>
        <p:sp>
          <p:nvSpPr>
            <p:cNvPr id="65" name="AutoShape 31"/>
            <p:cNvSpPr/>
            <p:nvPr/>
          </p:nvSpPr>
          <p:spPr>
            <a:xfrm flipH="1" flipV="1">
              <a:off x="3781429" y="5133338"/>
              <a:ext cx="281866" cy="289662"/>
            </a:xfrm>
            <a:prstGeom prst="line">
              <a:avLst/>
            </a:prstGeom>
            <a:ln w="1905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cs-CZ" sz="2178" dirty="0"/>
            </a:p>
          </p:txBody>
        </p:sp>
        <p:sp>
          <p:nvSpPr>
            <p:cNvPr id="66" name="Freeform 32"/>
            <p:cNvSpPr/>
            <p:nvPr/>
          </p:nvSpPr>
          <p:spPr>
            <a:xfrm>
              <a:off x="8713461" y="5038411"/>
              <a:ext cx="170322" cy="1418480"/>
            </a:xfrm>
            <a:custGeom>
              <a:avLst/>
              <a:gdLst/>
              <a:ahLst/>
              <a:cxnLst/>
              <a:rect l="l" t="t" r="r" b="b"/>
              <a:pathLst>
                <a:path w="223291" h="1768639">
                  <a:moveTo>
                    <a:pt x="0" y="0"/>
                  </a:moveTo>
                  <a:lnTo>
                    <a:pt x="223291" y="0"/>
                  </a:lnTo>
                  <a:lnTo>
                    <a:pt x="223291" y="1768639"/>
                  </a:lnTo>
                  <a:lnTo>
                    <a:pt x="0" y="17686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cs-CZ" sz="2178" dirty="0"/>
            </a:p>
          </p:txBody>
        </p:sp>
        <p:sp>
          <p:nvSpPr>
            <p:cNvPr id="67" name="TextBox 36"/>
            <p:cNvSpPr txBox="1"/>
            <p:nvPr/>
          </p:nvSpPr>
          <p:spPr>
            <a:xfrm>
              <a:off x="82147" y="4890494"/>
              <a:ext cx="2990307" cy="27592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2287"/>
                </a:lnSpc>
              </a:pPr>
              <a:r>
                <a:rPr lang="cs-CZ" sz="2000" b="1" dirty="0">
                  <a:solidFill>
                    <a:srgbClr val="000000"/>
                  </a:solidFill>
                  <a:latin typeface="Open Sans Bold" panose="020B0806030504020204"/>
                  <a:ea typeface="Open Sans Bold" panose="020B0806030504020204"/>
                  <a:cs typeface="Open Sans Bold" panose="020B0806030504020204"/>
                  <a:sym typeface="Open Sans"/>
                </a:rPr>
                <a:t>1. KROKY PARTNERA </a:t>
              </a:r>
              <a:r>
                <a:rPr lang="cs-CZ" sz="2000" b="1" dirty="0">
                  <a:solidFill>
                    <a:srgbClr val="000000"/>
                  </a:solidFill>
                  <a:latin typeface="Open Sans Bold" panose="020B0806030504020204"/>
                  <a:ea typeface="Open Sans Bold" panose="020B0806030504020204"/>
                  <a:cs typeface="Open Sans Bold" panose="020B0806030504020204"/>
                  <a:sym typeface="Wingdings" panose="05000000000000000000" pitchFamily="2" charset="2"/>
                </a:rPr>
                <a:t></a:t>
              </a:r>
              <a:r>
                <a:rPr lang="cs-CZ" sz="2000" b="1" dirty="0">
                  <a:solidFill>
                    <a:srgbClr val="000000"/>
                  </a:solidFill>
                  <a:latin typeface="Open Sans Bold" panose="020B0806030504020204"/>
                  <a:ea typeface="Open Sans Bold" panose="020B0806030504020204"/>
                  <a:cs typeface="Open Sans Bold" panose="020B0806030504020204"/>
                  <a:sym typeface="Open Sans"/>
                </a:rPr>
                <a:t> </a:t>
              </a:r>
            </a:p>
          </p:txBody>
        </p:sp>
        <p:sp>
          <p:nvSpPr>
            <p:cNvPr id="72" name="TextBox 41"/>
            <p:cNvSpPr txBox="1"/>
            <p:nvPr/>
          </p:nvSpPr>
          <p:spPr>
            <a:xfrm>
              <a:off x="8132784" y="6387042"/>
              <a:ext cx="589858" cy="2573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287"/>
                </a:lnSpc>
              </a:pPr>
              <a:r>
                <a:rPr lang="cs-CZ" sz="1634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30</a:t>
              </a:r>
              <a:endParaRPr lang="en-US" sz="1634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76" name="TextBox 45"/>
            <p:cNvSpPr txBox="1"/>
            <p:nvPr/>
          </p:nvSpPr>
          <p:spPr>
            <a:xfrm>
              <a:off x="8996844" y="5600907"/>
              <a:ext cx="1097517" cy="2573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287"/>
                </a:lnSpc>
              </a:pPr>
              <a:r>
                <a:rPr lang="cs-CZ" sz="1634" dirty="0">
                  <a:solidFill>
                    <a:schemeClr val="accent3"/>
                  </a:solidFill>
                  <a:latin typeface="Open Sans"/>
                  <a:ea typeface="Open Sans"/>
                  <a:cs typeface="Open Sans"/>
                  <a:sym typeface="Open Sans"/>
                </a:rPr>
                <a:t>= </a:t>
              </a:r>
              <a:r>
                <a:rPr lang="en-US" sz="1634" dirty="0">
                  <a:solidFill>
                    <a:schemeClr val="accent3"/>
                  </a:solidFill>
                  <a:latin typeface="Open Sans"/>
                  <a:ea typeface="Open Sans"/>
                  <a:cs typeface="Open Sans"/>
                  <a:sym typeface="Open Sans"/>
                </a:rPr>
                <a:t>2</a:t>
              </a:r>
              <a:r>
                <a:rPr lang="cs-CZ" sz="1634" dirty="0">
                  <a:solidFill>
                    <a:schemeClr val="accent3"/>
                  </a:solidFill>
                  <a:latin typeface="Open Sans"/>
                  <a:ea typeface="Open Sans"/>
                  <a:cs typeface="Open Sans"/>
                  <a:sym typeface="Open Sans"/>
                </a:rPr>
                <a:t> </a:t>
              </a:r>
              <a:r>
                <a:rPr lang="en-US" sz="1634" dirty="0">
                  <a:solidFill>
                    <a:schemeClr val="accent3"/>
                  </a:solidFill>
                  <a:latin typeface="Open Sans"/>
                  <a:ea typeface="Open Sans"/>
                  <a:cs typeface="Open Sans"/>
                  <a:sym typeface="Open Sans"/>
                </a:rPr>
                <a:t>500 €</a:t>
              </a:r>
            </a:p>
          </p:txBody>
        </p:sp>
        <p:sp>
          <p:nvSpPr>
            <p:cNvPr id="77" name="TextBox 48"/>
            <p:cNvSpPr txBox="1"/>
            <p:nvPr/>
          </p:nvSpPr>
          <p:spPr>
            <a:xfrm>
              <a:off x="6080257" y="6164173"/>
              <a:ext cx="1757593" cy="14678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1271"/>
                </a:lnSpc>
              </a:pPr>
              <a:r>
                <a:rPr lang="cs-CZ" sz="1000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+ 6 PREMIER</a:t>
              </a:r>
              <a:endParaRPr lang="en-US" sz="10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grpSp>
          <p:nvGrpSpPr>
            <p:cNvPr id="89" name="Group 89"/>
            <p:cNvGrpSpPr/>
            <p:nvPr/>
          </p:nvGrpSpPr>
          <p:grpSpPr>
            <a:xfrm>
              <a:off x="3124298" y="5287262"/>
              <a:ext cx="1073049" cy="567718"/>
              <a:chOff x="-1627287" y="-211761"/>
              <a:chExt cx="1576452" cy="834055"/>
            </a:xfrm>
          </p:grpSpPr>
          <p:sp>
            <p:nvSpPr>
              <p:cNvPr id="90" name="Freeform 90"/>
              <p:cNvSpPr/>
              <p:nvPr/>
            </p:nvSpPr>
            <p:spPr>
              <a:xfrm>
                <a:off x="-1627287" y="-175643"/>
                <a:ext cx="1063917" cy="797937"/>
              </a:xfrm>
              <a:custGeom>
                <a:avLst/>
                <a:gdLst/>
                <a:ahLst/>
                <a:cxnLst/>
                <a:rect l="l" t="t" r="r" b="b"/>
                <a:pathLst>
                  <a:path w="1063916" h="797937">
                    <a:moveTo>
                      <a:pt x="0" y="0"/>
                    </a:moveTo>
                    <a:lnTo>
                      <a:pt x="1063916" y="0"/>
                    </a:lnTo>
                    <a:lnTo>
                      <a:pt x="1063916" y="797936"/>
                    </a:lnTo>
                    <a:lnTo>
                      <a:pt x="0" y="797936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endParaRPr lang="cs-CZ" sz="2178" dirty="0"/>
              </a:p>
            </p:txBody>
          </p:sp>
          <p:sp>
            <p:nvSpPr>
              <p:cNvPr id="91" name="Freeform 91"/>
              <p:cNvSpPr/>
              <p:nvPr/>
            </p:nvSpPr>
            <p:spPr>
              <a:xfrm>
                <a:off x="-1462253" y="-186182"/>
                <a:ext cx="1063917" cy="797938"/>
              </a:xfrm>
              <a:custGeom>
                <a:avLst/>
                <a:gdLst/>
                <a:ahLst/>
                <a:cxnLst/>
                <a:rect l="l" t="t" r="r" b="b"/>
                <a:pathLst>
                  <a:path w="1063916" h="797937">
                    <a:moveTo>
                      <a:pt x="0" y="0"/>
                    </a:moveTo>
                    <a:lnTo>
                      <a:pt x="1063915" y="0"/>
                    </a:lnTo>
                    <a:lnTo>
                      <a:pt x="1063915" y="797937"/>
                    </a:lnTo>
                    <a:lnTo>
                      <a:pt x="0" y="797937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endParaRPr lang="cs-CZ" sz="2178"/>
              </a:p>
            </p:txBody>
          </p:sp>
          <p:sp>
            <p:nvSpPr>
              <p:cNvPr id="92" name="Freeform 92"/>
              <p:cNvSpPr/>
              <p:nvPr/>
            </p:nvSpPr>
            <p:spPr>
              <a:xfrm>
                <a:off x="-1114750" y="-211761"/>
                <a:ext cx="1063915" cy="797936"/>
              </a:xfrm>
              <a:custGeom>
                <a:avLst/>
                <a:gdLst/>
                <a:ahLst/>
                <a:cxnLst/>
                <a:rect l="l" t="t" r="r" b="b"/>
                <a:pathLst>
                  <a:path w="1063916" h="797937">
                    <a:moveTo>
                      <a:pt x="0" y="0"/>
                    </a:moveTo>
                    <a:lnTo>
                      <a:pt x="1063915" y="0"/>
                    </a:lnTo>
                    <a:lnTo>
                      <a:pt x="1063915" y="797937"/>
                    </a:lnTo>
                    <a:lnTo>
                      <a:pt x="0" y="797937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endParaRPr lang="cs-CZ" sz="2178"/>
              </a:p>
            </p:txBody>
          </p:sp>
          <p:sp>
            <p:nvSpPr>
              <p:cNvPr id="93" name="Freeform 93"/>
              <p:cNvSpPr/>
              <p:nvPr/>
            </p:nvSpPr>
            <p:spPr>
              <a:xfrm>
                <a:off x="-1290279" y="-179059"/>
                <a:ext cx="1063917" cy="797942"/>
              </a:xfrm>
              <a:custGeom>
                <a:avLst/>
                <a:gdLst/>
                <a:ahLst/>
                <a:cxnLst/>
                <a:rect l="l" t="t" r="r" b="b"/>
                <a:pathLst>
                  <a:path w="1063916" h="797937">
                    <a:moveTo>
                      <a:pt x="0" y="0"/>
                    </a:moveTo>
                    <a:lnTo>
                      <a:pt x="1063916" y="0"/>
                    </a:lnTo>
                    <a:lnTo>
                      <a:pt x="1063916" y="797937"/>
                    </a:lnTo>
                    <a:lnTo>
                      <a:pt x="0" y="797937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endParaRPr lang="cs-CZ" sz="2178" dirty="0"/>
              </a:p>
            </p:txBody>
          </p:sp>
        </p:grpSp>
        <p:sp>
          <p:nvSpPr>
            <p:cNvPr id="70" name="TextBox 39"/>
            <p:cNvSpPr txBox="1"/>
            <p:nvPr/>
          </p:nvSpPr>
          <p:spPr>
            <a:xfrm>
              <a:off x="7978042" y="6142069"/>
              <a:ext cx="589783" cy="2573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287"/>
                </a:lnSpc>
              </a:pPr>
              <a:r>
                <a:rPr lang="cs-CZ" sz="1634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120     </a:t>
              </a:r>
              <a:endParaRPr lang="en-US" sz="1634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71" name="TextBox 40"/>
            <p:cNvSpPr txBox="1"/>
            <p:nvPr/>
          </p:nvSpPr>
          <p:spPr>
            <a:xfrm>
              <a:off x="8106445" y="4916486"/>
              <a:ext cx="673719" cy="25730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2287"/>
                </a:lnSpc>
              </a:pPr>
              <a:r>
                <a:rPr lang="cs-CZ" sz="1634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9</a:t>
              </a:r>
              <a:r>
                <a:rPr lang="en-US" sz="1634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0</a:t>
              </a:r>
              <a:r>
                <a:rPr lang="cs-CZ" sz="1634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 </a:t>
              </a:r>
              <a:endParaRPr lang="en-US" sz="1634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75" name="TextBox 44"/>
            <p:cNvSpPr txBox="1"/>
            <p:nvPr/>
          </p:nvSpPr>
          <p:spPr>
            <a:xfrm>
              <a:off x="9010185" y="6390679"/>
              <a:ext cx="1423760" cy="25778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2287"/>
                </a:lnSpc>
              </a:pPr>
              <a:r>
                <a:rPr lang="en-US" sz="1634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= 3</a:t>
              </a:r>
              <a:r>
                <a:rPr lang="cs-CZ" sz="1634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 </a:t>
              </a:r>
              <a:r>
                <a:rPr lang="en-US" sz="1634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000 €</a:t>
              </a:r>
            </a:p>
          </p:txBody>
        </p:sp>
        <p:sp>
          <p:nvSpPr>
            <p:cNvPr id="100" name="TextBox 100"/>
            <p:cNvSpPr txBox="1"/>
            <p:nvPr/>
          </p:nvSpPr>
          <p:spPr>
            <a:xfrm>
              <a:off x="8360531" y="6213631"/>
              <a:ext cx="375619" cy="1588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398"/>
                </a:lnSpc>
              </a:pPr>
              <a:r>
                <a:rPr lang="cs-CZ" sz="999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 dnů</a:t>
              </a:r>
              <a:endParaRPr lang="en-US" sz="9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01" name="TextBox 101"/>
            <p:cNvSpPr txBox="1"/>
            <p:nvPr/>
          </p:nvSpPr>
          <p:spPr>
            <a:xfrm>
              <a:off x="8388297" y="4994972"/>
              <a:ext cx="375619" cy="1569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398"/>
                </a:lnSpc>
              </a:pPr>
              <a:r>
                <a:rPr lang="cs-CZ" sz="999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dnů</a:t>
              </a:r>
              <a:endParaRPr lang="en-US" sz="9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02" name="TextBox 102"/>
            <p:cNvSpPr txBox="1"/>
            <p:nvPr/>
          </p:nvSpPr>
          <p:spPr>
            <a:xfrm>
              <a:off x="8388425" y="6459850"/>
              <a:ext cx="375619" cy="1588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398"/>
                </a:lnSpc>
              </a:pPr>
              <a:r>
                <a:rPr lang="cs-CZ" sz="999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d</a:t>
              </a:r>
              <a:r>
                <a:rPr lang="en-US" sz="999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n</a:t>
              </a:r>
              <a:r>
                <a:rPr lang="cs-CZ" sz="999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ů </a:t>
              </a:r>
              <a:endParaRPr lang="en-US" sz="9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sp>
        <p:nvSpPr>
          <p:cNvPr id="83" name="TextBox 76"/>
          <p:cNvSpPr txBox="1"/>
          <p:nvPr/>
        </p:nvSpPr>
        <p:spPr>
          <a:xfrm>
            <a:off x="5022306" y="2464146"/>
            <a:ext cx="1478257" cy="8720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405"/>
              </a:lnSpc>
            </a:pPr>
            <a:r>
              <a:rPr lang="cs-CZ" sz="2500" b="1" dirty="0">
                <a:solidFill>
                  <a:srgbClr val="0097B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VÍTĚZNÝ  </a:t>
            </a:r>
          </a:p>
          <a:p>
            <a:pPr>
              <a:lnSpc>
                <a:spcPts val="3405"/>
              </a:lnSpc>
            </a:pPr>
            <a:r>
              <a:rPr lang="cs-CZ" sz="2500" b="1" dirty="0">
                <a:solidFill>
                  <a:srgbClr val="0097B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PLÁN</a:t>
            </a:r>
            <a:endParaRPr lang="en-US" sz="2500" b="1" dirty="0">
              <a:solidFill>
                <a:srgbClr val="0097B2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grpSp>
        <p:nvGrpSpPr>
          <p:cNvPr id="23" name="Skupina 22">
            <a:extLst>
              <a:ext uri="{FF2B5EF4-FFF2-40B4-BE49-F238E27FC236}">
                <a16:creationId xmlns:a16="http://schemas.microsoft.com/office/drawing/2014/main" id="{8D4A923B-B4F4-00D6-B523-B61D1AA447DB}"/>
              </a:ext>
            </a:extLst>
          </p:cNvPr>
          <p:cNvGrpSpPr/>
          <p:nvPr/>
        </p:nvGrpSpPr>
        <p:grpSpPr>
          <a:xfrm>
            <a:off x="113944" y="5236439"/>
            <a:ext cx="2877709" cy="1412566"/>
            <a:chOff x="113944" y="5236439"/>
            <a:chExt cx="2877709" cy="1412566"/>
          </a:xfrm>
        </p:grpSpPr>
        <p:sp>
          <p:nvSpPr>
            <p:cNvPr id="106" name="TextBox 52">
              <a:extLst>
                <a:ext uri="{FF2B5EF4-FFF2-40B4-BE49-F238E27FC236}">
                  <a16:creationId xmlns:a16="http://schemas.microsoft.com/office/drawing/2014/main" id="{D9DF5B02-7BC3-DB0D-1A12-4684A598DF0C}"/>
                </a:ext>
              </a:extLst>
            </p:cNvPr>
            <p:cNvSpPr txBox="1"/>
            <p:nvPr/>
          </p:nvSpPr>
          <p:spPr>
            <a:xfrm>
              <a:off x="113944" y="5236439"/>
              <a:ext cx="2432149" cy="141256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2795"/>
                </a:lnSpc>
              </a:pPr>
              <a:r>
                <a:rPr lang="cs-CZ" sz="1995" b="1" dirty="0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UPK           1169€</a:t>
              </a:r>
            </a:p>
            <a:p>
              <a:pPr>
                <a:lnSpc>
                  <a:spcPts val="2795"/>
                </a:lnSpc>
              </a:pPr>
              <a:r>
                <a:rPr lang="cs-CZ" sz="1995" b="1" dirty="0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Z4F                79€</a:t>
              </a:r>
            </a:p>
            <a:p>
              <a:pPr>
                <a:lnSpc>
                  <a:spcPts val="2795"/>
                </a:lnSpc>
              </a:pPr>
              <a:r>
                <a:rPr lang="cs-CZ" sz="1995" b="1" dirty="0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PREMIER    204€</a:t>
              </a:r>
            </a:p>
            <a:p>
              <a:pPr>
                <a:lnSpc>
                  <a:spcPts val="2795"/>
                </a:lnSpc>
              </a:pPr>
              <a:r>
                <a:rPr lang="cs-CZ" sz="1995" b="1" dirty="0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MĚSÍČNĚ      42€</a:t>
              </a:r>
              <a:endParaRPr lang="en-US" sz="1995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endParaRPr>
            </a:p>
          </p:txBody>
        </p:sp>
        <p:sp>
          <p:nvSpPr>
            <p:cNvPr id="24" name="TextBox 49"/>
            <p:cNvSpPr txBox="1"/>
            <p:nvPr/>
          </p:nvSpPr>
          <p:spPr>
            <a:xfrm>
              <a:off x="2323351" y="5338917"/>
              <a:ext cx="563123" cy="21518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779"/>
                </a:lnSpc>
              </a:pPr>
              <a:r>
                <a:rPr lang="en-US" sz="1200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300 </a:t>
              </a:r>
              <a:r>
                <a:rPr lang="cs-CZ" sz="1200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C</a:t>
              </a:r>
              <a:r>
                <a:rPr lang="en-US" sz="1200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R.</a:t>
              </a:r>
            </a:p>
          </p:txBody>
        </p:sp>
        <p:sp>
          <p:nvSpPr>
            <p:cNvPr id="25" name="TextBox 49">
              <a:extLst>
                <a:ext uri="{FF2B5EF4-FFF2-40B4-BE49-F238E27FC236}">
                  <a16:creationId xmlns:a16="http://schemas.microsoft.com/office/drawing/2014/main" id="{8CDAD12C-96CB-3A95-8D31-FD4FFDFBD575}"/>
                </a:ext>
              </a:extLst>
            </p:cNvPr>
            <p:cNvSpPr txBox="1"/>
            <p:nvPr/>
          </p:nvSpPr>
          <p:spPr>
            <a:xfrm>
              <a:off x="2428530" y="5694724"/>
              <a:ext cx="563123" cy="21518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779"/>
                </a:lnSpc>
              </a:pPr>
              <a:r>
                <a:rPr lang="cs-CZ" sz="1200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20 C</a:t>
              </a:r>
              <a:r>
                <a:rPr lang="en-US" sz="1200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R.</a:t>
              </a:r>
            </a:p>
          </p:txBody>
        </p:sp>
        <p:sp>
          <p:nvSpPr>
            <p:cNvPr id="27" name="TextBox 51"/>
            <p:cNvSpPr txBox="1"/>
            <p:nvPr/>
          </p:nvSpPr>
          <p:spPr>
            <a:xfrm>
              <a:off x="2408181" y="6052032"/>
              <a:ext cx="511987" cy="18402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1524"/>
                </a:lnSpc>
              </a:pPr>
              <a:r>
                <a:rPr lang="en-US" sz="1200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28 </a:t>
              </a:r>
              <a:r>
                <a:rPr lang="cs-CZ" sz="1200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C</a:t>
              </a:r>
              <a:r>
                <a:rPr lang="en-US" sz="1200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R.</a:t>
              </a:r>
            </a:p>
          </p:txBody>
        </p:sp>
      </p:grpSp>
      <p:sp>
        <p:nvSpPr>
          <p:cNvPr id="28" name="TextBox 53"/>
          <p:cNvSpPr txBox="1"/>
          <p:nvPr/>
        </p:nvSpPr>
        <p:spPr>
          <a:xfrm>
            <a:off x="2514666" y="6398575"/>
            <a:ext cx="986302" cy="1840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524"/>
              </a:lnSpc>
            </a:pPr>
            <a:r>
              <a:rPr lang="en-US" sz="12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8 </a:t>
            </a:r>
            <a:r>
              <a:rPr lang="cs-CZ" sz="12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C</a:t>
            </a:r>
            <a:r>
              <a:rPr lang="en-US" sz="12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R.</a:t>
            </a:r>
          </a:p>
        </p:txBody>
      </p:sp>
      <p:sp>
        <p:nvSpPr>
          <p:cNvPr id="114" name="Title 2">
            <a:extLst>
              <a:ext uri="{FF2B5EF4-FFF2-40B4-BE49-F238E27FC236}">
                <a16:creationId xmlns:a16="http://schemas.microsoft.com/office/drawing/2014/main" id="{268A8791-2DD1-C428-5F80-05428D259E56}"/>
              </a:ext>
            </a:extLst>
          </p:cNvPr>
          <p:cNvSpPr txBox="1">
            <a:spLocks/>
          </p:cNvSpPr>
          <p:nvPr/>
        </p:nvSpPr>
        <p:spPr>
          <a:xfrm>
            <a:off x="10057666" y="2498613"/>
            <a:ext cx="2290075" cy="46284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1000" b="1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HILDE A ORJAN</a:t>
            </a:r>
          </a:p>
          <a:p>
            <a:pPr algn="ctr"/>
            <a:r>
              <a:rPr lang="cs-CZ" sz="1000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ZAKLADATELÉ  </a:t>
            </a:r>
          </a:p>
          <a:p>
            <a:pPr algn="ctr"/>
            <a:r>
              <a:rPr lang="cs-CZ" sz="1000" b="1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Z NORSKA</a:t>
            </a:r>
            <a:endParaRPr lang="en-US" sz="1000" b="1" dirty="0"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endParaRPr>
          </a:p>
        </p:txBody>
      </p:sp>
      <p:pic>
        <p:nvPicPr>
          <p:cNvPr id="119" name="zinzino-product-in-use-balancetest-Diana-HH8A8810-wide-75prc-150dpi.png" descr="zinzino-product-in-use-balancetest-Diana-HH8A8810-wide-75prc-150dpi.png">
            <a:extLst>
              <a:ext uri="{FF2B5EF4-FFF2-40B4-BE49-F238E27FC236}">
                <a16:creationId xmlns:a16="http://schemas.microsoft.com/office/drawing/2014/main" id="{5C76E1B0-CCA4-F7B3-D4C1-ABCDACAE20E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8243"/>
          <a:stretch/>
        </p:blipFill>
        <p:spPr>
          <a:xfrm>
            <a:off x="4932155" y="1049556"/>
            <a:ext cx="2008661" cy="1306550"/>
          </a:xfrm>
          <a:custGeom>
            <a:avLst/>
            <a:gdLst/>
            <a:ahLst/>
            <a:cxnLst/>
            <a:rect l="l" t="t" r="r" b="b"/>
            <a:pathLst>
              <a:path w="12009304" h="6858000">
                <a:moveTo>
                  <a:pt x="8239723" y="5083103"/>
                </a:moveTo>
                <a:cubicBezTo>
                  <a:pt x="8239723" y="5083103"/>
                  <a:pt x="8239723" y="5083103"/>
                  <a:pt x="9505105" y="5083103"/>
                </a:cubicBezTo>
                <a:cubicBezTo>
                  <a:pt x="9525601" y="5083103"/>
                  <a:pt x="9545588" y="5085825"/>
                  <a:pt x="9564676" y="5091016"/>
                </a:cubicBezTo>
                <a:lnTo>
                  <a:pt x="9605648" y="5108194"/>
                </a:lnTo>
                <a:lnTo>
                  <a:pt x="9580608" y="5151499"/>
                </a:lnTo>
                <a:cubicBezTo>
                  <a:pt x="9354208" y="5543062"/>
                  <a:pt x="9064418" y="6044264"/>
                  <a:pt x="8693486" y="6685800"/>
                </a:cubicBezTo>
                <a:cubicBezTo>
                  <a:pt x="8665958" y="6733339"/>
                  <a:pt x="8632925" y="6776306"/>
                  <a:pt x="8595419" y="6814017"/>
                </a:cubicBezTo>
                <a:lnTo>
                  <a:pt x="8545620" y="6858000"/>
                </a:lnTo>
                <a:lnTo>
                  <a:pt x="7612173" y="6858000"/>
                </a:lnTo>
                <a:lnTo>
                  <a:pt x="7591825" y="6822959"/>
                </a:lnTo>
                <a:cubicBezTo>
                  <a:pt x="7538315" y="6730809"/>
                  <a:pt x="7478495" y="6627794"/>
                  <a:pt x="7411622" y="6512633"/>
                </a:cubicBezTo>
                <a:cubicBezTo>
                  <a:pt x="7370628" y="6444560"/>
                  <a:pt x="7370628" y="6357427"/>
                  <a:pt x="7411622" y="6289354"/>
                </a:cubicBezTo>
                <a:cubicBezTo>
                  <a:pt x="7411622" y="6289354"/>
                  <a:pt x="7411622" y="6289354"/>
                  <a:pt x="8045680" y="5197465"/>
                </a:cubicBezTo>
                <a:cubicBezTo>
                  <a:pt x="8083943" y="5126669"/>
                  <a:pt x="8160465" y="5083103"/>
                  <a:pt x="8239723" y="5083103"/>
                </a:cubicBezTo>
                <a:close/>
                <a:moveTo>
                  <a:pt x="10622296" y="1326563"/>
                </a:moveTo>
                <a:cubicBezTo>
                  <a:pt x="10622296" y="1326563"/>
                  <a:pt x="10622296" y="1326563"/>
                  <a:pt x="11448522" y="1326563"/>
                </a:cubicBezTo>
                <a:cubicBezTo>
                  <a:pt x="11502058" y="1326563"/>
                  <a:pt x="11550238" y="1355009"/>
                  <a:pt x="11577006" y="1401233"/>
                </a:cubicBezTo>
                <a:cubicBezTo>
                  <a:pt x="11577006" y="1401233"/>
                  <a:pt x="11577006" y="1401233"/>
                  <a:pt x="11989228" y="2114179"/>
                </a:cubicBezTo>
                <a:cubicBezTo>
                  <a:pt x="12015996" y="2158629"/>
                  <a:pt x="12015996" y="2215522"/>
                  <a:pt x="11989228" y="2259969"/>
                </a:cubicBezTo>
                <a:cubicBezTo>
                  <a:pt x="11989228" y="2259969"/>
                  <a:pt x="11989228" y="2259969"/>
                  <a:pt x="11577006" y="2972914"/>
                </a:cubicBezTo>
                <a:cubicBezTo>
                  <a:pt x="11550238" y="3019141"/>
                  <a:pt x="11502058" y="3047587"/>
                  <a:pt x="11448522" y="3047587"/>
                </a:cubicBezTo>
                <a:cubicBezTo>
                  <a:pt x="11448522" y="3047587"/>
                  <a:pt x="11448522" y="3047587"/>
                  <a:pt x="10622296" y="3047587"/>
                </a:cubicBezTo>
                <a:cubicBezTo>
                  <a:pt x="10570544" y="3047587"/>
                  <a:pt x="10520578" y="3019141"/>
                  <a:pt x="10495594" y="2972914"/>
                </a:cubicBezTo>
                <a:cubicBezTo>
                  <a:pt x="10495594" y="2972914"/>
                  <a:pt x="10495594" y="2972914"/>
                  <a:pt x="10081589" y="2259969"/>
                </a:cubicBezTo>
                <a:cubicBezTo>
                  <a:pt x="10054821" y="2215522"/>
                  <a:pt x="10054821" y="2158629"/>
                  <a:pt x="10081589" y="2114179"/>
                </a:cubicBezTo>
                <a:cubicBezTo>
                  <a:pt x="10081589" y="2114179"/>
                  <a:pt x="10081589" y="2114179"/>
                  <a:pt x="10495594" y="1401233"/>
                </a:cubicBezTo>
                <a:cubicBezTo>
                  <a:pt x="10520578" y="1355009"/>
                  <a:pt x="10570544" y="1326563"/>
                  <a:pt x="10622296" y="1326563"/>
                </a:cubicBezTo>
                <a:close/>
                <a:moveTo>
                  <a:pt x="0" y="0"/>
                </a:moveTo>
                <a:lnTo>
                  <a:pt x="4457990" y="0"/>
                </a:lnTo>
                <a:lnTo>
                  <a:pt x="5902610" y="0"/>
                </a:lnTo>
                <a:lnTo>
                  <a:pt x="8476869" y="0"/>
                </a:lnTo>
                <a:lnTo>
                  <a:pt x="8535933" y="39849"/>
                </a:lnTo>
                <a:cubicBezTo>
                  <a:pt x="8598516" y="88273"/>
                  <a:pt x="8652195" y="149296"/>
                  <a:pt x="8693486" y="220603"/>
                </a:cubicBezTo>
                <a:cubicBezTo>
                  <a:pt x="8693486" y="220603"/>
                  <a:pt x="8693486" y="220603"/>
                  <a:pt x="10389180" y="3153347"/>
                </a:cubicBezTo>
                <a:cubicBezTo>
                  <a:pt x="10499291" y="3336185"/>
                  <a:pt x="10499291" y="3570221"/>
                  <a:pt x="10389180" y="3753061"/>
                </a:cubicBezTo>
                <a:cubicBezTo>
                  <a:pt x="10389180" y="3753061"/>
                  <a:pt x="10389180" y="3753061"/>
                  <a:pt x="9759557" y="4842009"/>
                </a:cubicBezTo>
                <a:lnTo>
                  <a:pt x="9706493" y="4933778"/>
                </a:lnTo>
                <a:lnTo>
                  <a:pt x="9708360" y="4934561"/>
                </a:lnTo>
                <a:cubicBezTo>
                  <a:pt x="9746510" y="4956830"/>
                  <a:pt x="9778880" y="4989078"/>
                  <a:pt x="9802002" y="5029008"/>
                </a:cubicBezTo>
                <a:cubicBezTo>
                  <a:pt x="9802002" y="5029008"/>
                  <a:pt x="9802002" y="5029008"/>
                  <a:pt x="10514131" y="6260653"/>
                </a:cubicBezTo>
                <a:cubicBezTo>
                  <a:pt x="10560376" y="6337439"/>
                  <a:pt x="10560376" y="6435725"/>
                  <a:pt x="10514131" y="6512512"/>
                </a:cubicBezTo>
                <a:cubicBezTo>
                  <a:pt x="10514131" y="6512512"/>
                  <a:pt x="10514131" y="6512512"/>
                  <a:pt x="10340271" y="6813206"/>
                </a:cubicBezTo>
                <a:lnTo>
                  <a:pt x="10314372" y="6858000"/>
                </a:lnTo>
                <a:lnTo>
                  <a:pt x="10119136" y="6858000"/>
                </a:lnTo>
                <a:lnTo>
                  <a:pt x="10122008" y="6853033"/>
                </a:lnTo>
                <a:cubicBezTo>
                  <a:pt x="10327158" y="6498223"/>
                  <a:pt x="10327158" y="6498223"/>
                  <a:pt x="10327158" y="6498223"/>
                </a:cubicBezTo>
                <a:cubicBezTo>
                  <a:pt x="10368154" y="6430148"/>
                  <a:pt x="10368154" y="6343015"/>
                  <a:pt x="10327158" y="6274942"/>
                </a:cubicBezTo>
                <a:cubicBezTo>
                  <a:pt x="9695832" y="5183053"/>
                  <a:pt x="9695832" y="5183053"/>
                  <a:pt x="9695832" y="5183053"/>
                </a:cubicBezTo>
                <a:cubicBezTo>
                  <a:pt x="9675334" y="5147654"/>
                  <a:pt x="9646640" y="5119063"/>
                  <a:pt x="9612819" y="5099323"/>
                </a:cubicBezTo>
                <a:lnTo>
                  <a:pt x="9603213" y="5095298"/>
                </a:lnTo>
                <a:lnTo>
                  <a:pt x="9654707" y="5006238"/>
                </a:lnTo>
                <a:lnTo>
                  <a:pt x="9693004" y="4940002"/>
                </a:lnTo>
                <a:lnTo>
                  <a:pt x="9653283" y="4923348"/>
                </a:lnTo>
                <a:cubicBezTo>
                  <a:pt x="9631750" y="4917491"/>
                  <a:pt x="9609208" y="4914420"/>
                  <a:pt x="9586087" y="4914420"/>
                </a:cubicBezTo>
                <a:cubicBezTo>
                  <a:pt x="8158743" y="4914420"/>
                  <a:pt x="8158743" y="4914420"/>
                  <a:pt x="8158743" y="4914420"/>
                </a:cubicBezTo>
                <a:cubicBezTo>
                  <a:pt x="8069341" y="4914420"/>
                  <a:pt x="7983024" y="4963563"/>
                  <a:pt x="7939863" y="5043420"/>
                </a:cubicBezTo>
                <a:cubicBezTo>
                  <a:pt x="7224650" y="6275065"/>
                  <a:pt x="7224650" y="6275065"/>
                  <a:pt x="7224650" y="6275065"/>
                </a:cubicBezTo>
                <a:cubicBezTo>
                  <a:pt x="7178407" y="6351849"/>
                  <a:pt x="7178407" y="6450135"/>
                  <a:pt x="7224650" y="6526922"/>
                </a:cubicBezTo>
                <a:cubicBezTo>
                  <a:pt x="7269350" y="6603900"/>
                  <a:pt x="7311257" y="6676067"/>
                  <a:pt x="7350544" y="6743723"/>
                </a:cubicBezTo>
                <a:lnTo>
                  <a:pt x="7416905" y="6858000"/>
                </a:lnTo>
                <a:lnTo>
                  <a:pt x="5902610" y="6858000"/>
                </a:lnTo>
                <a:lnTo>
                  <a:pt x="4389358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68" name="Title 2">
            <a:extLst>
              <a:ext uri="{FF2B5EF4-FFF2-40B4-BE49-F238E27FC236}">
                <a16:creationId xmlns:a16="http://schemas.microsoft.com/office/drawing/2014/main" id="{AC032CF8-5B4C-1545-9E45-F4776220C59E}"/>
              </a:ext>
            </a:extLst>
          </p:cNvPr>
          <p:cNvSpPr txBox="1">
            <a:spLocks/>
          </p:cNvSpPr>
          <p:nvPr/>
        </p:nvSpPr>
        <p:spPr>
          <a:xfrm>
            <a:off x="10233090" y="6281164"/>
            <a:ext cx="1945550" cy="49698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1000" b="1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DAG BERGHEIM PETTERSEN</a:t>
            </a:r>
            <a:br>
              <a:rPr lang="cs-CZ" sz="1000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</a:br>
            <a:r>
              <a:rPr lang="cs-CZ" sz="1000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CEO </a:t>
            </a:r>
            <a:br>
              <a:rPr lang="cs-CZ" sz="1000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</a:br>
            <a:r>
              <a:rPr lang="cs-CZ" sz="1000" b="1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Z NORSKA</a:t>
            </a:r>
            <a:endParaRPr lang="en-US" sz="1000" b="1" dirty="0"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endParaRPr>
          </a:p>
        </p:txBody>
      </p:sp>
      <p:sp>
        <p:nvSpPr>
          <p:cNvPr id="107" name="TextovéPole 106">
            <a:extLst>
              <a:ext uri="{FF2B5EF4-FFF2-40B4-BE49-F238E27FC236}">
                <a16:creationId xmlns:a16="http://schemas.microsoft.com/office/drawing/2014/main" id="{F7C8FD28-E6B4-E52A-ED0C-5AF8A7B28DAA}"/>
              </a:ext>
            </a:extLst>
          </p:cNvPr>
          <p:cNvSpPr txBox="1"/>
          <p:nvPr/>
        </p:nvSpPr>
        <p:spPr>
          <a:xfrm>
            <a:off x="8726545" y="4411224"/>
            <a:ext cx="149029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600" b="1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   ODMĚNY</a:t>
            </a:r>
          </a:p>
          <a:p>
            <a:r>
              <a:rPr lang="cs-CZ" sz="1600" b="1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      </a:t>
            </a:r>
            <a:r>
              <a:rPr lang="cs-CZ" sz="1600" b="1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  <a:sym typeface="Wingdings" panose="05000000000000000000" pitchFamily="2" charset="2"/>
              </a:rPr>
              <a:t>  </a:t>
            </a:r>
            <a:endParaRPr lang="cs-CZ" sz="1600" b="1" dirty="0"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endParaRPr>
          </a:p>
        </p:txBody>
      </p:sp>
      <p:pic>
        <p:nvPicPr>
          <p:cNvPr id="109" name="Obrázek 108">
            <a:extLst>
              <a:ext uri="{FF2B5EF4-FFF2-40B4-BE49-F238E27FC236}">
                <a16:creationId xmlns:a16="http://schemas.microsoft.com/office/drawing/2014/main" id="{5B0CB55B-9886-DA50-4F0A-495C3870B57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40355" y="3392734"/>
            <a:ext cx="1150289" cy="684227"/>
          </a:xfrm>
          <a:prstGeom prst="rect">
            <a:avLst/>
          </a:prstGeom>
        </p:spPr>
      </p:pic>
      <p:pic>
        <p:nvPicPr>
          <p:cNvPr id="113" name="Obrázek 112">
            <a:extLst>
              <a:ext uri="{FF2B5EF4-FFF2-40B4-BE49-F238E27FC236}">
                <a16:creationId xmlns:a16="http://schemas.microsoft.com/office/drawing/2014/main" id="{9F2922E1-6B85-E9D1-2F13-B9329CCDA64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19915" y="5205247"/>
            <a:ext cx="1045088" cy="1053402"/>
          </a:xfrm>
          <a:prstGeom prst="rect">
            <a:avLst/>
          </a:prstGeom>
        </p:spPr>
      </p:pic>
      <p:pic>
        <p:nvPicPr>
          <p:cNvPr id="104" name="Obrázek 103">
            <a:extLst>
              <a:ext uri="{FF2B5EF4-FFF2-40B4-BE49-F238E27FC236}">
                <a16:creationId xmlns:a16="http://schemas.microsoft.com/office/drawing/2014/main" id="{B184768C-9D84-6E9D-782C-ACB19C35431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499556" y="1244808"/>
            <a:ext cx="1412617" cy="1213007"/>
          </a:xfrm>
          <a:prstGeom prst="rect">
            <a:avLst/>
          </a:prstGeom>
        </p:spPr>
      </p:pic>
      <p:sp>
        <p:nvSpPr>
          <p:cNvPr id="26" name="TextovéPole 25">
            <a:extLst>
              <a:ext uri="{FF2B5EF4-FFF2-40B4-BE49-F238E27FC236}">
                <a16:creationId xmlns:a16="http://schemas.microsoft.com/office/drawing/2014/main" id="{CBDE95F6-7F75-C7B3-0B9B-5035B44F14F4}"/>
              </a:ext>
            </a:extLst>
          </p:cNvPr>
          <p:cNvSpPr txBox="1"/>
          <p:nvPr/>
        </p:nvSpPr>
        <p:spPr>
          <a:xfrm>
            <a:off x="7966038" y="5516335"/>
            <a:ext cx="7320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60 </a:t>
            </a:r>
            <a:r>
              <a:rPr lang="cs-CZ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dnů</a:t>
            </a:r>
          </a:p>
        </p:txBody>
      </p:sp>
      <p:sp>
        <p:nvSpPr>
          <p:cNvPr id="29" name="TextovéPole 28">
            <a:extLst>
              <a:ext uri="{FF2B5EF4-FFF2-40B4-BE49-F238E27FC236}">
                <a16:creationId xmlns:a16="http://schemas.microsoft.com/office/drawing/2014/main" id="{D2BE7FCD-A8B0-C283-9169-2A09A02B011A}"/>
              </a:ext>
            </a:extLst>
          </p:cNvPr>
          <p:cNvSpPr txBox="1"/>
          <p:nvPr/>
        </p:nvSpPr>
        <p:spPr>
          <a:xfrm>
            <a:off x="4793791" y="5975659"/>
            <a:ext cx="49580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66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Wingdings" panose="05000000000000000000" pitchFamily="2" charset="2"/>
              </a:rPr>
              <a:t></a:t>
            </a:r>
            <a:endParaRPr lang="cs-CZ" sz="6600" dirty="0"/>
          </a:p>
        </p:txBody>
      </p:sp>
      <p:pic>
        <p:nvPicPr>
          <p:cNvPr id="32" name="Obrázek 31">
            <a:extLst>
              <a:ext uri="{FF2B5EF4-FFF2-40B4-BE49-F238E27FC236}">
                <a16:creationId xmlns:a16="http://schemas.microsoft.com/office/drawing/2014/main" id="{9B297355-6723-B187-AB6E-AA4985864A1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36973" y="5380093"/>
            <a:ext cx="598764" cy="432000"/>
          </a:xfrm>
          <a:prstGeom prst="rect">
            <a:avLst/>
          </a:prstGeom>
        </p:spPr>
      </p:pic>
      <p:pic>
        <p:nvPicPr>
          <p:cNvPr id="69" name="Obrázek 68">
            <a:extLst>
              <a:ext uri="{FF2B5EF4-FFF2-40B4-BE49-F238E27FC236}">
                <a16:creationId xmlns:a16="http://schemas.microsoft.com/office/drawing/2014/main" id="{CDF5A07C-9D4C-66C2-3475-2C8D21D8E13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05371" y="5395566"/>
            <a:ext cx="598764" cy="432000"/>
          </a:xfrm>
          <a:prstGeom prst="rect">
            <a:avLst/>
          </a:prstGeom>
        </p:spPr>
      </p:pic>
      <p:pic>
        <p:nvPicPr>
          <p:cNvPr id="99" name="Obrázek 98">
            <a:extLst>
              <a:ext uri="{FF2B5EF4-FFF2-40B4-BE49-F238E27FC236}">
                <a16:creationId xmlns:a16="http://schemas.microsoft.com/office/drawing/2014/main" id="{2862342D-D65E-210F-C1A5-6F86AA634DF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96758" y="6394427"/>
            <a:ext cx="598765" cy="432000"/>
          </a:xfrm>
          <a:prstGeom prst="rect">
            <a:avLst/>
          </a:prstGeom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4E230E6E-058D-9487-7E45-0937F18EF735}"/>
              </a:ext>
            </a:extLst>
          </p:cNvPr>
          <p:cNvSpPr txBox="1"/>
          <p:nvPr/>
        </p:nvSpPr>
        <p:spPr>
          <a:xfrm>
            <a:off x="4432331" y="5258985"/>
            <a:ext cx="198039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600" b="1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RYCHLÝ START</a:t>
            </a:r>
          </a:p>
          <a:p>
            <a:r>
              <a:rPr lang="cs-CZ" sz="1600" b="1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      </a:t>
            </a:r>
            <a:r>
              <a:rPr lang="cs-CZ" sz="1600" b="1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  <a:sym typeface="Wingdings" panose="05000000000000000000" pitchFamily="2" charset="2"/>
              </a:rPr>
              <a:t>  </a:t>
            </a:r>
            <a:endParaRPr lang="cs-CZ" sz="1600" b="1" dirty="0"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endParaRPr>
          </a:p>
        </p:txBody>
      </p:sp>
      <p:pic>
        <p:nvPicPr>
          <p:cNvPr id="87" name="Obrázek 86">
            <a:extLst>
              <a:ext uri="{FF2B5EF4-FFF2-40B4-BE49-F238E27FC236}">
                <a16:creationId xmlns:a16="http://schemas.microsoft.com/office/drawing/2014/main" id="{BB6B7D3F-8AD2-A3F1-C0A1-9FC4433D195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6225" y="3492500"/>
            <a:ext cx="527648" cy="283301"/>
          </a:xfrm>
          <a:prstGeom prst="rect">
            <a:avLst/>
          </a:prstGeom>
        </p:spPr>
      </p:pic>
      <p:pic>
        <p:nvPicPr>
          <p:cNvPr id="95" name="Obrázek 94">
            <a:extLst>
              <a:ext uri="{FF2B5EF4-FFF2-40B4-BE49-F238E27FC236}">
                <a16:creationId xmlns:a16="http://schemas.microsoft.com/office/drawing/2014/main" id="{0360370D-89C4-1478-31B6-7B8467010FE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41739" y="2500484"/>
            <a:ext cx="516620" cy="334336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56292</TotalTime>
  <Words>710</Words>
  <Application>Microsoft Office PowerPoint</Application>
  <PresentationFormat>Širokoúhlá obrazovka</PresentationFormat>
  <Paragraphs>182</Paragraphs>
  <Slides>2</Slides>
  <Notes>2</Notes>
  <HiddenSlides>0</HiddenSlides>
  <MMClips>0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</vt:i4>
      </vt:variant>
    </vt:vector>
  </HeadingPairs>
  <TitlesOfParts>
    <vt:vector size="10" baseType="lpstr">
      <vt:lpstr>Aptos</vt:lpstr>
      <vt:lpstr>Aptos Display</vt:lpstr>
      <vt:lpstr>Arial</vt:lpstr>
      <vt:lpstr>Comic Sans BOLD</vt:lpstr>
      <vt:lpstr>Open Sans</vt:lpstr>
      <vt:lpstr>Open Sans </vt:lpstr>
      <vt:lpstr>Open Sans Bold</vt:lpstr>
      <vt:lpstr>Motiv Office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Adam Skoda</dc:creator>
  <cp:keywords>, docId:A1BE99220029B760709F28E12BEBB290</cp:keywords>
  <cp:lastModifiedBy>Adam Skoda</cp:lastModifiedBy>
  <cp:revision>137</cp:revision>
  <cp:lastPrinted>2025-06-17T12:57:42Z</cp:lastPrinted>
  <dcterms:created xsi:type="dcterms:W3CDTF">2025-04-21T18:47:14Z</dcterms:created>
  <dcterms:modified xsi:type="dcterms:W3CDTF">2025-09-22T16:11:13Z</dcterms:modified>
</cp:coreProperties>
</file>